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31"/>
  </p:notesMasterIdLst>
  <p:handoutMasterIdLst>
    <p:handoutMasterId r:id="rId32"/>
  </p:handoutMasterIdLst>
  <p:sldIdLst>
    <p:sldId id="305" r:id="rId4"/>
    <p:sldId id="306" r:id="rId5"/>
    <p:sldId id="307" r:id="rId6"/>
    <p:sldId id="308" r:id="rId7"/>
    <p:sldId id="560" r:id="rId8"/>
    <p:sldId id="310" r:id="rId9"/>
    <p:sldId id="314" r:id="rId10"/>
    <p:sldId id="313" r:id="rId11"/>
    <p:sldId id="329" r:id="rId12"/>
    <p:sldId id="309" r:id="rId13"/>
    <p:sldId id="315" r:id="rId14"/>
    <p:sldId id="316" r:id="rId15"/>
    <p:sldId id="317" r:id="rId16"/>
    <p:sldId id="318" r:id="rId17"/>
    <p:sldId id="319" r:id="rId18"/>
    <p:sldId id="320" r:id="rId19"/>
    <p:sldId id="321" r:id="rId20"/>
    <p:sldId id="322" r:id="rId21"/>
    <p:sldId id="323" r:id="rId22"/>
    <p:sldId id="558" r:id="rId23"/>
    <p:sldId id="324" r:id="rId24"/>
    <p:sldId id="325" r:id="rId25"/>
    <p:sldId id="326" r:id="rId26"/>
    <p:sldId id="327" r:id="rId27"/>
    <p:sldId id="328" r:id="rId28"/>
    <p:sldId id="278" r:id="rId29"/>
    <p:sldId id="286" r:id="rId30"/>
  </p:sldIdLst>
  <p:sldSz cx="12192000" cy="6858000"/>
  <p:notesSz cx="6858000" cy="9144000"/>
  <p:embeddedFontLst>
    <p:embeddedFont>
      <p:font typeface="AvenirNext LT Pro Regular" panose="020B0504020202020204" pitchFamily="34" charset="0"/>
      <p:regular r:id="rId33"/>
      <p:bold r:id="rId34"/>
      <p:italic r:id="rId35"/>
    </p:embeddedFont>
    <p:embeddedFont>
      <p:font typeface="Calibri" panose="020F0502020204030204" pitchFamily="34" charset="0"/>
      <p:regular r:id="rId36"/>
      <p:bold r:id="rId37"/>
      <p:italic r:id="rId38"/>
      <p:boldItalic r:id="rId39"/>
    </p:embeddedFont>
    <p:embeddedFont>
      <p:font typeface="Hornet" panose="00000500000000000000" pitchFamily="2" charset="0"/>
      <p:regular r:id="rId40"/>
    </p:embeddedFont>
    <p:embeddedFont>
      <p:font typeface="Hornet Light" panose="00000400000000000000" pitchFamily="2" charset="0"/>
      <p:regular r:id="rId41"/>
    </p:embeddedFont>
    <p:embeddedFont>
      <p:font typeface="Hornet Regular" panose="00000500000000000000" pitchFamily="2" charset="0"/>
      <p:regular r:id="rId42"/>
      <p:bold r:id="rId43"/>
    </p:embeddedFont>
    <p:embeddedFont>
      <p:font typeface="Hornet SemiBold" panose="00000700000000000000" pitchFamily="2" charset="0"/>
      <p:regular r:id="rId44"/>
      <p:bold r:id="rId4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D6E061-1DB7-488F-8EDB-6D6A8CD83DFE}" name="Gastbenutzer" initials="Ga" userId="S::urn:spo:anon#426ff655f92e5c109e68231d7c504a30d9e0d0b522f52fa5e24403ffbca223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78569C-2BF2-43D4-A9D1-A27A3707A094}" v="1" dt="2022-08-24T12:30:14.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0" autoAdjust="0"/>
    <p:restoredTop sz="96283" autoAdjust="0"/>
  </p:normalViewPr>
  <p:slideViewPr>
    <p:cSldViewPr snapToGrid="0">
      <p:cViewPr varScale="1">
        <p:scale>
          <a:sx n="164" d="100"/>
          <a:sy n="164" d="100"/>
        </p:scale>
        <p:origin x="700"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ADA024A-2B8F-8D4E-8067-C6D9C35179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018F076-6975-684F-9C8C-59DB79498E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BD9CB-19CA-E740-8355-F2E048A5FFB5}" type="datetimeFigureOut">
              <a:rPr lang="de-DE" smtClean="0"/>
              <a:t>11.11.2022</a:t>
            </a:fld>
            <a:endParaRPr lang="de-DE"/>
          </a:p>
        </p:txBody>
      </p:sp>
      <p:sp>
        <p:nvSpPr>
          <p:cNvPr id="4" name="Fußzeilenplatzhalter 3">
            <a:extLst>
              <a:ext uri="{FF2B5EF4-FFF2-40B4-BE49-F238E27FC236}">
                <a16:creationId xmlns:a16="http://schemas.microsoft.com/office/drawing/2014/main" id="{B76269C2-1AF0-2848-8567-6F3E4636D6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29561E8-9483-3D4A-B6F3-2EBD6B93DC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3A4E76-A029-2F4B-B1AD-632AE2DEC07B}" type="slidenum">
              <a:rPr lang="de-DE" smtClean="0"/>
              <a:t>‹Nr.›</a:t>
            </a:fld>
            <a:endParaRPr lang="de-DE"/>
          </a:p>
        </p:txBody>
      </p:sp>
    </p:spTree>
    <p:extLst>
      <p:ext uri="{BB962C8B-B14F-4D97-AF65-F5344CB8AC3E}">
        <p14:creationId xmlns:p14="http://schemas.microsoft.com/office/powerpoint/2010/main" val="216322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50E2-9A58-4575-8633-BFEE57A2B607}" type="datetimeFigureOut">
              <a:rPr lang="de-DE" smtClean="0"/>
              <a:t>11.11.2022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126F4-9684-4D3D-8639-9D957F438014}" type="slidenum">
              <a:rPr lang="de-DE" smtClean="0"/>
              <a:t>‹Nr.›</a:t>
            </a:fld>
            <a:endParaRPr lang="de-DE"/>
          </a:p>
        </p:txBody>
      </p:sp>
    </p:spTree>
    <p:extLst>
      <p:ext uri="{BB962C8B-B14F-4D97-AF65-F5344CB8AC3E}">
        <p14:creationId xmlns:p14="http://schemas.microsoft.com/office/powerpoint/2010/main" val="85756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B126F4-9684-4D3D-8639-9D957F438014}" type="slidenum">
              <a:rPr lang="de-DE" smtClean="0"/>
              <a:t>1</a:t>
            </a:fld>
            <a:endParaRPr lang="de-DE"/>
          </a:p>
        </p:txBody>
      </p:sp>
    </p:spTree>
    <p:extLst>
      <p:ext uri="{BB962C8B-B14F-4D97-AF65-F5344CB8AC3E}">
        <p14:creationId xmlns:p14="http://schemas.microsoft.com/office/powerpoint/2010/main" val="108155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Pain Point</a:t>
            </a:r>
            <a:br>
              <a:rPr lang="de-DE"/>
            </a:br>
            <a:br>
              <a:rPr lang="de-DE"/>
            </a:br>
            <a:r>
              <a:rPr lang="de-DE"/>
              <a:t>Ransomware-Angriffe können sich eines Cloud-Speicher-Kontos bemächtigen und die Daten verschlüsseln, wodurch sie unbrauchbar werden</a:t>
            </a:r>
          </a:p>
          <a:p>
            <a:r>
              <a:rPr lang="de-DE"/>
              <a:t>Unbefugte können sich eines Cloud-Speicher-Kontos bemächtigen und den Inhalt löschen, so dass ein Nutzer seine Sicherungsdaten verliert.</a:t>
            </a:r>
          </a:p>
          <a:p>
            <a:endParaRPr lang="de-DE"/>
          </a:p>
          <a:p>
            <a:r>
              <a:rPr lang="de-DE"/>
              <a:t>Ziel von V9 </a:t>
            </a:r>
          </a:p>
          <a:p>
            <a:endParaRPr lang="de-DE"/>
          </a:p>
          <a:p>
            <a:r>
              <a:rPr lang="de-DE"/>
              <a:t>Ermöglichen, dass Daten in Cloud-Speicher-Konten nicht editierbar und nicht löschbar sind, um sich vor Ransomware und böswilligen Akteuren zu schützen, die in der Lage sein könnten, Daten zu löschen.</a:t>
            </a:r>
          </a:p>
          <a:p>
            <a:endParaRPr lang="de-DE"/>
          </a:p>
          <a:p>
            <a:r>
              <a:rPr lang="de-DE"/>
              <a:t>Es gibt verschiedene Anwendungen für einen solchen unveränderlichen Cloud-Speicher, darunter</a:t>
            </a:r>
          </a:p>
          <a:p>
            <a:endParaRPr lang="de-DE"/>
          </a:p>
          <a:p>
            <a:r>
              <a:rPr lang="de-DE"/>
              <a:t>Schutz vor Ransomware - Es wird sichergestellt, dass Daten nicht überschrieben werden können, sobald sie im Speicher abgelegt sind, so dass ein Angriff, der versucht, Daten zu ändern, keine Datenunterbrechung verursacht.</a:t>
            </a:r>
          </a:p>
          <a:p>
            <a:r>
              <a:rPr lang="de-DE"/>
              <a:t>Schutz vor dem Löschen von Speicherkonten - Erlaubt nicht das Löschen (im Falle von Azure, eines Azure-Speicherkontos), wenn unveränderliche Richtlinien angewendet werden.</a:t>
            </a:r>
          </a:p>
          <a:p>
            <a:r>
              <a:rPr lang="de-DE"/>
              <a:t>Einhaltung von Vorschriften - Hilft Unternehmen bei der Erfüllung von Compliance-Anforderungen (z. B. SEC 17a-4(f), CFTC 1.31(d), FINRA und andere Vorschriften).</a:t>
            </a:r>
          </a:p>
          <a:p>
            <a:r>
              <a:rPr lang="de-DE"/>
              <a:t>Sichere Dokumentenaufbewahrung - Stellt sicher, dass Daten von keinem Benutzer geändert oder gelöscht werden können, auch nicht von Benutzern mit administrativen Rechten für Konten.</a:t>
            </a:r>
          </a:p>
          <a:p>
            <a:r>
              <a:rPr lang="de-DE"/>
              <a:t>Legal Hold - Ermöglicht Benutzern die manipulationssichere Speicherung sensibler Informationen, die für Rechtsstreitigkeiten oder geschäftliche Zwecke wichtig sind, für die gewünschte Dauer, bis die Sperre aufgehoben wird.</a:t>
            </a:r>
          </a:p>
          <a:p>
            <a:r>
              <a:rPr lang="de-DE"/>
              <a:t>Überblick</a:t>
            </a:r>
          </a:p>
          <a:p>
            <a:r>
              <a:rPr lang="de-DE" err="1"/>
              <a:t>Immutable</a:t>
            </a:r>
            <a:r>
              <a:rPr lang="de-DE"/>
              <a:t> Storage ermöglicht es Benutzern, geschäftskritische Datenobjekte in einem WORM-Status (Write </a:t>
            </a:r>
            <a:r>
              <a:rPr lang="de-DE" err="1"/>
              <a:t>Once</a:t>
            </a:r>
            <a:r>
              <a:rPr lang="de-DE"/>
              <a:t>, Read Many) zu speichern. In diesem Zustand sind die Daten auf unbestimmte Zeit oder für einen bestimmten Zeitraum nicht löschbar und nicht änderbar.</a:t>
            </a:r>
          </a:p>
          <a:p>
            <a:endParaRPr lang="de-DE"/>
          </a:p>
          <a:p>
            <a:r>
              <a:rPr lang="de-DE" err="1"/>
              <a:t>Altaro</a:t>
            </a:r>
            <a:r>
              <a:rPr lang="de-DE"/>
              <a:t> VM Backup v9 unterstützt nur die Sicherung auf unveränderbarem Speicher, d.h. wir verwenden vorhandene unveränderbare Speicher wie Azure und S3, wir implementieren NICHT unseren eigenen unveränderbaren Speicher wie andere Anbieter. </a:t>
            </a:r>
          </a:p>
          <a:p>
            <a:endParaRPr lang="de-DE"/>
          </a:p>
          <a:p>
            <a:r>
              <a:rPr lang="de-DE"/>
              <a:t>Ziel-Benutzer</a:t>
            </a:r>
          </a:p>
          <a:p>
            <a:r>
              <a:rPr lang="de-DE"/>
              <a:t>Diese Funktion gilt für </a:t>
            </a:r>
            <a:r>
              <a:rPr lang="de-DE" err="1"/>
              <a:t>Altaro</a:t>
            </a:r>
            <a:r>
              <a:rPr lang="de-DE"/>
              <a:t> und Hornet MSPs und Endbenutzer mit der erforderlichen Lizenz - MSP oder EU-Abonnement Unlimited Plus</a:t>
            </a:r>
          </a:p>
          <a:p>
            <a:endParaRPr lang="de-DE"/>
          </a:p>
          <a:p>
            <a:endParaRPr lang="de-DE"/>
          </a:p>
        </p:txBody>
      </p:sp>
      <p:sp>
        <p:nvSpPr>
          <p:cNvPr id="4" name="Foliennummernplatzhalter 3"/>
          <p:cNvSpPr>
            <a:spLocks noGrp="1"/>
          </p:cNvSpPr>
          <p:nvPr>
            <p:ph type="sldNum" sz="quarter" idx="5"/>
          </p:nvPr>
        </p:nvSpPr>
        <p:spPr/>
        <p:txBody>
          <a:bodyPr/>
          <a:lstStyle/>
          <a:p>
            <a:fld id="{B4B126F4-9684-4D3D-8639-9D957F438014}" type="slidenum">
              <a:rPr lang="de-DE" smtClean="0"/>
              <a:t>20</a:t>
            </a:fld>
            <a:endParaRPr lang="de-DE"/>
          </a:p>
        </p:txBody>
      </p:sp>
    </p:spTree>
    <p:extLst>
      <p:ext uri="{BB962C8B-B14F-4D97-AF65-F5344CB8AC3E}">
        <p14:creationId xmlns:p14="http://schemas.microsoft.com/office/powerpoint/2010/main" val="573896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Video 12" title="Sterne am Himmel">
            <a:hlinkClick r:id="" action="ppaction://media"/>
            <a:extLst>
              <a:ext uri="{FF2B5EF4-FFF2-40B4-BE49-F238E27FC236}">
                <a16:creationId xmlns:a16="http://schemas.microsoft.com/office/drawing/2014/main" id="{BF014F14-33EA-68BB-F469-FABD170140C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Grafik 2">
            <a:extLst>
              <a:ext uri="{FF2B5EF4-FFF2-40B4-BE49-F238E27FC236}">
                <a16:creationId xmlns:a16="http://schemas.microsoft.com/office/drawing/2014/main" id="{410937F4-860B-04EB-EBF6-AC5B3CCF7587}"/>
              </a:ext>
            </a:extLst>
          </p:cNvPr>
          <p:cNvPicPr>
            <a:picLocks noChangeAspect="1"/>
          </p:cNvPicPr>
          <p:nvPr userDrawn="1"/>
        </p:nvPicPr>
        <p:blipFill>
          <a:blip r:embed="rId5"/>
          <a:stretch>
            <a:fillRect/>
          </a:stretch>
        </p:blipFill>
        <p:spPr>
          <a:xfrm>
            <a:off x="3115301" y="1781429"/>
            <a:ext cx="5961398" cy="2950589"/>
          </a:xfrm>
          <a:prstGeom prst="rect">
            <a:avLst/>
          </a:prstGeom>
        </p:spPr>
      </p:pic>
    </p:spTree>
    <p:extLst>
      <p:ext uri="{BB962C8B-B14F-4D97-AF65-F5344CB8AC3E}">
        <p14:creationId xmlns:p14="http://schemas.microsoft.com/office/powerpoint/2010/main" val="2982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Backgroun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D8210C0-AC3E-1048-B691-AA8D75D6A2B8}"/>
              </a:ext>
            </a:extLst>
          </p:cNvPr>
          <p:cNvPicPr>
            <a:picLocks noChangeAspect="1"/>
          </p:cNvPicPr>
          <p:nvPr userDrawn="1"/>
        </p:nvPicPr>
        <p:blipFill>
          <a:blip r:embed="rId2"/>
          <a:stretch>
            <a:fillRect/>
          </a:stretch>
        </p:blipFill>
        <p:spPr>
          <a:xfrm>
            <a:off x="5658310" y="6101863"/>
            <a:ext cx="875379" cy="433268"/>
          </a:xfrm>
          <a:prstGeom prst="rect">
            <a:avLst/>
          </a:prstGeom>
        </p:spPr>
      </p:pic>
    </p:spTree>
    <p:extLst>
      <p:ext uri="{BB962C8B-B14F-4D97-AF65-F5344CB8AC3E}">
        <p14:creationId xmlns:p14="http://schemas.microsoft.com/office/powerpoint/2010/main" val="36397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ee Speech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4B707E5-28D1-5A4B-8DAE-0FDD915CBC50}"/>
              </a:ext>
            </a:extLst>
          </p:cNvPr>
          <p:cNvPicPr>
            <a:picLocks noChangeAspect="1"/>
          </p:cNvPicPr>
          <p:nvPr userDrawn="1"/>
        </p:nvPicPr>
        <p:blipFill>
          <a:blip r:embed="rId2">
            <a:alphaModFix amt="25000"/>
          </a:blip>
          <a:stretch>
            <a:fillRect/>
          </a:stretch>
        </p:blipFill>
        <p:spPr>
          <a:xfrm>
            <a:off x="3548471" y="2056548"/>
            <a:ext cx="5114170" cy="2531254"/>
          </a:xfrm>
          <a:prstGeom prst="rect">
            <a:avLst/>
          </a:prstGeom>
        </p:spPr>
      </p:pic>
    </p:spTree>
    <p:extLst>
      <p:ext uri="{BB962C8B-B14F-4D97-AF65-F5344CB8AC3E}">
        <p14:creationId xmlns:p14="http://schemas.microsoft.com/office/powerpoint/2010/main" val="210112514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Thank you&quot; ">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7C17DD0-9BBF-2643-BF0D-CF28D56A1BE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6195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o-Outro Slide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792F10-B939-124A-828E-12F5C03D45F7}"/>
              </a:ext>
            </a:extLst>
          </p:cNvPr>
          <p:cNvPicPr>
            <a:picLocks noChangeAspect="1"/>
          </p:cNvPicPr>
          <p:nvPr userDrawn="1"/>
        </p:nvPicPr>
        <p:blipFill>
          <a:blip r:embed="rId2"/>
          <a:stretch>
            <a:fillRect/>
          </a:stretch>
        </p:blipFill>
        <p:spPr>
          <a:xfrm>
            <a:off x="3115301" y="1781429"/>
            <a:ext cx="5961398" cy="2950589"/>
          </a:xfrm>
          <a:prstGeom prst="rect">
            <a:avLst/>
          </a:prstGeom>
        </p:spPr>
      </p:pic>
    </p:spTree>
    <p:extLst>
      <p:ext uri="{BB962C8B-B14F-4D97-AF65-F5344CB8AC3E}">
        <p14:creationId xmlns:p14="http://schemas.microsoft.com/office/powerpoint/2010/main" val="3693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text slide">
    <p:spTree>
      <p:nvGrpSpPr>
        <p:cNvPr id="1" name=""/>
        <p:cNvGrpSpPr/>
        <p:nvPr/>
      </p:nvGrpSpPr>
      <p:grpSpPr>
        <a:xfrm>
          <a:off x="0" y="0"/>
          <a:ext cx="0" cy="0"/>
          <a:chOff x="0" y="0"/>
          <a:chExt cx="0" cy="0"/>
        </a:xfrm>
      </p:grpSpPr>
      <p:sp>
        <p:nvSpPr>
          <p:cNvPr id="7" name="Text Placeholder 20">
            <a:extLst>
              <a:ext uri="{FF2B5EF4-FFF2-40B4-BE49-F238E27FC236}">
                <a16:creationId xmlns:a16="http://schemas.microsoft.com/office/drawing/2014/main" id="{69DD140C-6EAA-4090-9900-B693137C5CB2}"/>
              </a:ext>
            </a:extLst>
          </p:cNvPr>
          <p:cNvSpPr>
            <a:spLocks noGrp="1"/>
          </p:cNvSpPr>
          <p:nvPr>
            <p:ph type="body" sz="quarter" idx="19" hasCustomPrompt="1"/>
          </p:nvPr>
        </p:nvSpPr>
        <p:spPr>
          <a:xfrm>
            <a:off x="782664" y="513580"/>
            <a:ext cx="10700872" cy="360363"/>
          </a:xfrm>
          <a:prstGeom prst="rect">
            <a:avLst/>
          </a:prstGeom>
        </p:spPr>
        <p:txBody>
          <a:bodyPr/>
          <a:lstStyle>
            <a:lvl1pPr>
              <a:buNone/>
              <a:defRPr sz="2200" b="1" i="0">
                <a:solidFill>
                  <a:srgbClr val="3C3C3C"/>
                </a:solidFill>
                <a:latin typeface="AvenirNext LT Pro Regular" panose="020B0504020202020204" pitchFamily="34" charset="0"/>
                <a:cs typeface="AvenirNext LT Pro Regular" panose="020B0504020202020204" pitchFamily="34" charset="0"/>
              </a:defRPr>
            </a:lvl1pPr>
          </a:lstStyle>
          <a:p>
            <a:pPr lvl="0"/>
            <a:r>
              <a:rPr lang="en-US"/>
              <a:t>PAGE TITLE LINE</a:t>
            </a:r>
            <a:endParaRPr lang="en-CA"/>
          </a:p>
        </p:txBody>
      </p:sp>
      <p:sp>
        <p:nvSpPr>
          <p:cNvPr id="13" name="Text Placeholder 20">
            <a:extLst>
              <a:ext uri="{FF2B5EF4-FFF2-40B4-BE49-F238E27FC236}">
                <a16:creationId xmlns:a16="http://schemas.microsoft.com/office/drawing/2014/main" id="{071711E5-39B5-4763-A88E-0E25C8745E7A}"/>
              </a:ext>
            </a:extLst>
          </p:cNvPr>
          <p:cNvSpPr>
            <a:spLocks noGrp="1"/>
          </p:cNvSpPr>
          <p:nvPr>
            <p:ph type="body" sz="quarter" idx="20" hasCustomPrompt="1"/>
          </p:nvPr>
        </p:nvSpPr>
        <p:spPr>
          <a:xfrm>
            <a:off x="782168" y="1028767"/>
            <a:ext cx="10700872" cy="360363"/>
          </a:xfrm>
          <a:prstGeom prst="rect">
            <a:avLst/>
          </a:prstGeom>
        </p:spPr>
        <p:txBody>
          <a:bodyPr/>
          <a:lstStyle>
            <a:lvl1pPr>
              <a:buNone/>
              <a:defRPr sz="1800" b="0" i="0" baseline="0">
                <a:solidFill>
                  <a:srgbClr val="F26027"/>
                </a:solidFill>
                <a:latin typeface="+mn-lt"/>
                <a:cs typeface="AvenirNext LT Pro Medium"/>
              </a:defRPr>
            </a:lvl1pPr>
          </a:lstStyle>
          <a:p>
            <a:pPr lvl="0"/>
            <a:r>
              <a:rPr lang="en-US"/>
              <a:t>Subheading 1 text</a:t>
            </a:r>
            <a:endParaRPr lang="en-CA"/>
          </a:p>
        </p:txBody>
      </p:sp>
      <p:sp>
        <p:nvSpPr>
          <p:cNvPr id="14" name="Text Placeholder 23">
            <a:extLst>
              <a:ext uri="{FF2B5EF4-FFF2-40B4-BE49-F238E27FC236}">
                <a16:creationId xmlns:a16="http://schemas.microsoft.com/office/drawing/2014/main" id="{4EB75D57-02D8-4337-BF6E-4A07C2705FA5}"/>
              </a:ext>
            </a:extLst>
          </p:cNvPr>
          <p:cNvSpPr>
            <a:spLocks noGrp="1"/>
          </p:cNvSpPr>
          <p:nvPr>
            <p:ph type="body" sz="quarter" idx="23" hasCustomPrompt="1"/>
          </p:nvPr>
        </p:nvSpPr>
        <p:spPr>
          <a:xfrm>
            <a:off x="781042" y="1671072"/>
            <a:ext cx="10702121" cy="4192840"/>
          </a:xfrm>
          <a:prstGeom prst="rect">
            <a:avLst/>
          </a:prstGeom>
        </p:spPr>
        <p:txBody>
          <a:bodyPr/>
          <a:lstStyle>
            <a:lvl1pPr marL="171450" marR="0" indent="-171450" algn="l" defTabSz="914400" rtl="0" eaLnBrk="1" fontAlgn="auto" latinLnBrk="0" hangingPunct="1">
              <a:lnSpc>
                <a:spcPct val="100000"/>
              </a:lnSpc>
              <a:spcBef>
                <a:spcPts val="1500"/>
              </a:spcBef>
              <a:spcAft>
                <a:spcPts val="0"/>
              </a:spcAft>
              <a:buClr>
                <a:srgbClr val="F26027"/>
              </a:buClr>
              <a:buSzTx/>
              <a:buFont typeface="Wingdings" panose="05000000000000000000" pitchFamily="2" charset="2"/>
              <a:buChar char="§"/>
              <a:tabLst/>
              <a:defRPr sz="1600" b="0" i="0" baseline="0">
                <a:solidFill>
                  <a:srgbClr val="3C3C3C"/>
                </a:solidFill>
                <a:latin typeface="AvenirNext LT Pro Regular" panose="020B0504020202020204" pitchFamily="34" charset="0"/>
                <a:cs typeface="AvenirNext LT Pro Regular" panose="020B0504020202020204" pitchFamily="34" charset="0"/>
              </a:defRPr>
            </a:lvl1pPr>
            <a:lvl2pPr marL="628650" indent="-171450">
              <a:buClr>
                <a:srgbClr val="F26027"/>
              </a:buClr>
              <a:buSzPct val="95000"/>
              <a:buFont typeface="Arial" panose="020B0604020202020204" pitchFamily="34" charset="0"/>
              <a:buChar char="•"/>
              <a:defRPr sz="1600" b="0" i="0">
                <a:solidFill>
                  <a:srgbClr val="3C3C3C"/>
                </a:solidFill>
                <a:latin typeface="AvenirNext LT Pro Regular" panose="020B0504020202020204" pitchFamily="34" charset="0"/>
                <a:cs typeface="AvenirNext LT Pro Regular" panose="020B0504020202020204" pitchFamily="34" charset="0"/>
              </a:defRPr>
            </a:lvl2pPr>
            <a:lvl3pPr marL="1085850" indent="-171450">
              <a:buClr>
                <a:srgbClr val="F26027"/>
              </a:buClr>
              <a:buSzPct val="90000"/>
              <a:buFont typeface="Courier New" panose="02070309020205020404" pitchFamily="49" charset="0"/>
              <a:buChar char="o"/>
              <a:defRPr sz="1400" b="0" i="0">
                <a:solidFill>
                  <a:srgbClr val="3C3C3C"/>
                </a:solidFill>
                <a:latin typeface="AvenirNext LT Pro Regular" panose="020B0504020202020204" pitchFamily="34" charset="0"/>
                <a:cs typeface="AvenirNext LT Pro Regular" panose="020B0504020202020204" pitchFamily="34" charset="0"/>
              </a:defRPr>
            </a:lvl3pPr>
            <a:lvl4pPr marL="1543050" indent="-171450">
              <a:buClr>
                <a:srgbClr val="F26027"/>
              </a:buClr>
              <a:buSzPct val="90000"/>
              <a:buFont typeface="Avenir LT Std 35 Light" panose="020B0402020203020204" pitchFamily="34" charset="0"/>
              <a:buChar char="-"/>
              <a:defRPr sz="1400" b="0" i="0">
                <a:solidFill>
                  <a:srgbClr val="3C3C3C"/>
                </a:solidFill>
                <a:latin typeface="AvenirNext LT Pro Regular" panose="020B0504020202020204" pitchFamily="34" charset="0"/>
                <a:cs typeface="AvenirNext LT Pro Regular" panose="020B0504020202020204" pitchFamily="34" charset="0"/>
              </a:defRPr>
            </a:lvl4pPr>
            <a:lvl5pPr marL="2000250" indent="-171450">
              <a:buClr>
                <a:srgbClr val="F26027"/>
              </a:buClr>
              <a:buSzPct val="90000"/>
              <a:buFont typeface="Avenir LT Std 35 Light" panose="020B0402020203020204" pitchFamily="34" charset="0"/>
              <a:buChar char="∙"/>
              <a:defRPr sz="1400" b="0" i="0">
                <a:solidFill>
                  <a:srgbClr val="3C3C3C"/>
                </a:solidFill>
                <a:latin typeface="AvenirNext LT Pro Regular" panose="020B0504020202020204" pitchFamily="34" charset="0"/>
                <a:cs typeface="AvenirNext LT Pro Regular" panose="020B0504020202020204" pitchFamily="34" charset="0"/>
              </a:defRPr>
            </a:lvl5pPr>
          </a:lstStyle>
          <a:p>
            <a:pPr lvl="0"/>
            <a:r>
              <a:rPr lang="en-US"/>
              <a:t>Main text with bullets</a:t>
            </a:r>
          </a:p>
          <a:p>
            <a:pPr lvl="1"/>
            <a:r>
              <a:rPr lang="en-US"/>
              <a:t>Second level</a:t>
            </a:r>
          </a:p>
          <a:p>
            <a:pPr lvl="2"/>
            <a:r>
              <a:rPr lang="en-US"/>
              <a:t>Third level</a:t>
            </a:r>
          </a:p>
          <a:p>
            <a:pPr lvl="3"/>
            <a:r>
              <a:rPr lang="en-US"/>
              <a:t>Fourth level</a:t>
            </a:r>
          </a:p>
          <a:p>
            <a:pPr lvl="4"/>
            <a:r>
              <a:rPr lang="en-US"/>
              <a:t>Fifth level</a:t>
            </a:r>
            <a:endParaRPr lang="en-CA"/>
          </a:p>
        </p:txBody>
      </p:sp>
      <p:pic>
        <p:nvPicPr>
          <p:cNvPr id="15" name="Picture 14">
            <a:extLst>
              <a:ext uri="{FF2B5EF4-FFF2-40B4-BE49-F238E27FC236}">
                <a16:creationId xmlns:a16="http://schemas.microsoft.com/office/drawing/2014/main" id="{2DC60F4D-C3FA-4015-88A3-3FFEA3A8B2D6}"/>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60700"/>
          <a:stretch/>
        </p:blipFill>
        <p:spPr>
          <a:xfrm flipH="1">
            <a:off x="10058400" y="150127"/>
            <a:ext cx="2144110" cy="6049369"/>
          </a:xfrm>
          <a:prstGeom prst="rect">
            <a:avLst/>
          </a:prstGeom>
        </p:spPr>
      </p:pic>
    </p:spTree>
    <p:extLst>
      <p:ext uri="{BB962C8B-B14F-4D97-AF65-F5344CB8AC3E}">
        <p14:creationId xmlns:p14="http://schemas.microsoft.com/office/powerpoint/2010/main" val="394023196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7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
    <p:spTree>
      <p:nvGrpSpPr>
        <p:cNvPr id="1" name=""/>
        <p:cNvGrpSpPr/>
        <p:nvPr/>
      </p:nvGrpSpPr>
      <p:grpSpPr>
        <a:xfrm>
          <a:off x="0" y="0"/>
          <a:ext cx="0" cy="0"/>
          <a:chOff x="0" y="0"/>
          <a:chExt cx="0" cy="0"/>
        </a:xfrm>
      </p:grpSpPr>
      <p:sp>
        <p:nvSpPr>
          <p:cNvPr id="10" name="Titelplatzhalter 1">
            <a:extLst>
              <a:ext uri="{FF2B5EF4-FFF2-40B4-BE49-F238E27FC236}">
                <a16:creationId xmlns:a16="http://schemas.microsoft.com/office/drawing/2014/main" id="{6E3AE11F-F5F9-204A-BB9A-A8CAB5ABD7FB}"/>
              </a:ext>
            </a:extLst>
          </p:cNvPr>
          <p:cNvSpPr>
            <a:spLocks noGrp="1"/>
          </p:cNvSpPr>
          <p:nvPr>
            <p:ph type="title" hasCustomPrompt="1"/>
          </p:nvPr>
        </p:nvSpPr>
        <p:spPr>
          <a:xfrm>
            <a:off x="1425132" y="1402401"/>
            <a:ext cx="9341735" cy="1031174"/>
          </a:xfrm>
          <a:prstGeom prst="rect">
            <a:avLst/>
          </a:prstGeom>
        </p:spPr>
        <p:txBody>
          <a:bodyPr vert="horz" lIns="91440" tIns="45720" rIns="91440" bIns="45720" rtlCol="0" anchor="ctr">
            <a:noAutofit/>
          </a:bodyPr>
          <a:lstStyle>
            <a:lvl1pPr algn="ctr">
              <a:defRPr sz="3600"/>
            </a:lvl1pPr>
          </a:lstStyle>
          <a:p>
            <a:r>
              <a:rPr lang="de-DE"/>
              <a:t>HEADLINE WITHOUT SUBLINE ALWAYS CAPITAL LETTERS AND SEMIBOLD</a:t>
            </a:r>
          </a:p>
        </p:txBody>
      </p:sp>
      <p:pic>
        <p:nvPicPr>
          <p:cNvPr id="4" name="Grafik 9">
            <a:extLst>
              <a:ext uri="{FF2B5EF4-FFF2-40B4-BE49-F238E27FC236}">
                <a16:creationId xmlns:a16="http://schemas.microsoft.com/office/drawing/2014/main" id="{4675A964-5621-3B4C-A7ED-E131E83F2776}"/>
              </a:ext>
            </a:extLst>
          </p:cNvPr>
          <p:cNvPicPr>
            <a:picLocks noChangeAspect="1"/>
          </p:cNvPicPr>
          <p:nvPr userDrawn="1"/>
        </p:nvPicPr>
        <p:blipFill>
          <a:blip r:embed="rId2"/>
          <a:stretch>
            <a:fillRect/>
          </a:stretch>
        </p:blipFill>
        <p:spPr>
          <a:xfrm>
            <a:off x="3379215" y="2816561"/>
            <a:ext cx="5433572" cy="2689344"/>
          </a:xfrm>
          <a:prstGeom prst="rect">
            <a:avLst/>
          </a:prstGeom>
        </p:spPr>
      </p:pic>
    </p:spTree>
    <p:extLst>
      <p:ext uri="{BB962C8B-B14F-4D97-AF65-F5344CB8AC3E}">
        <p14:creationId xmlns:p14="http://schemas.microsoft.com/office/powerpoint/2010/main" val="27646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Subline ">
    <p:spTree>
      <p:nvGrpSpPr>
        <p:cNvPr id="1" name=""/>
        <p:cNvGrpSpPr/>
        <p:nvPr/>
      </p:nvGrpSpPr>
      <p:grpSpPr>
        <a:xfrm>
          <a:off x="0" y="0"/>
          <a:ext cx="0" cy="0"/>
          <a:chOff x="0" y="0"/>
          <a:chExt cx="0" cy="0"/>
        </a:xfrm>
      </p:grpSpPr>
      <p:sp>
        <p:nvSpPr>
          <p:cNvPr id="9" name="Foliennummernplatzhalter 5">
            <a:extLst>
              <a:ext uri="{FF2B5EF4-FFF2-40B4-BE49-F238E27FC236}">
                <a16:creationId xmlns:a16="http://schemas.microsoft.com/office/drawing/2014/main" id="{A0AE143C-CAE9-3F44-B068-1FE9B14A8D6C}"/>
              </a:ext>
            </a:extLst>
          </p:cNvPr>
          <p:cNvSpPr>
            <a:spLocks noGrp="1"/>
          </p:cNvSpPr>
          <p:nvPr>
            <p:ph type="sldNum" sz="quarter" idx="12"/>
          </p:nvPr>
        </p:nvSpPr>
        <p:spPr>
          <a:xfrm>
            <a:off x="11222183" y="6300413"/>
            <a:ext cx="619298" cy="365125"/>
          </a:xfrm>
          <a:prstGeom prst="rect">
            <a:avLst/>
          </a:prstGeom>
        </p:spPr>
        <p:txBody>
          <a:bodyPr/>
          <a:lstStyle>
            <a:lvl1pPr>
              <a:defRPr b="0" i="0">
                <a:solidFill>
                  <a:schemeClr val="bg1"/>
                </a:solidFill>
                <a:latin typeface="Hornet Light" pitchFamily="2" charset="77"/>
              </a:defRPr>
            </a:lvl1pPr>
          </a:lstStyle>
          <a:p>
            <a:fld id="{0F0E80D7-E62B-6F46-B2F7-D21329AAAFF0}" type="slidenum">
              <a:rPr lang="de-DE" smtClean="0"/>
              <a:pPr/>
              <a:t>‹Nr.›</a:t>
            </a:fld>
            <a:endParaRPr lang="de-DE"/>
          </a:p>
        </p:txBody>
      </p:sp>
      <p:sp>
        <p:nvSpPr>
          <p:cNvPr id="11" name="Titelplatzhalter 1">
            <a:extLst>
              <a:ext uri="{FF2B5EF4-FFF2-40B4-BE49-F238E27FC236}">
                <a16:creationId xmlns:a16="http://schemas.microsoft.com/office/drawing/2014/main" id="{71B7235D-3512-9840-86B6-9A5E0FFBE284}"/>
              </a:ext>
            </a:extLst>
          </p:cNvPr>
          <p:cNvSpPr>
            <a:spLocks noGrp="1"/>
          </p:cNvSpPr>
          <p:nvPr>
            <p:ph type="title" hasCustomPrompt="1"/>
          </p:nvPr>
        </p:nvSpPr>
        <p:spPr>
          <a:xfrm>
            <a:off x="1049307" y="874299"/>
            <a:ext cx="10122289" cy="1031174"/>
          </a:xfrm>
          <a:prstGeom prst="rect">
            <a:avLst/>
          </a:prstGeom>
        </p:spPr>
        <p:txBody>
          <a:bodyPr vert="horz" lIns="91440" tIns="45720" rIns="91440" bIns="45720" rtlCol="0" anchor="ctr">
            <a:noAutofit/>
          </a:bodyPr>
          <a:lstStyle>
            <a:lvl1pPr algn="ctr">
              <a:defRPr sz="3600"/>
            </a:lvl1pPr>
          </a:lstStyle>
          <a:p>
            <a:r>
              <a:rPr lang="de-DE"/>
              <a:t>HEADLINE WITH SUBLINE</a:t>
            </a:r>
            <a:br>
              <a:rPr lang="de-DE"/>
            </a:br>
            <a:r>
              <a:rPr lang="de-DE"/>
              <a:t> ALWAYS IN CAPTIAL LETTERS AND SEMIBOLD</a:t>
            </a:r>
          </a:p>
        </p:txBody>
      </p:sp>
      <p:sp>
        <p:nvSpPr>
          <p:cNvPr id="14" name="Textplatzhalter 2">
            <a:extLst>
              <a:ext uri="{FF2B5EF4-FFF2-40B4-BE49-F238E27FC236}">
                <a16:creationId xmlns:a16="http://schemas.microsoft.com/office/drawing/2014/main" id="{260B4F3D-7A86-C14B-9425-3E180EF2F144}"/>
              </a:ext>
            </a:extLst>
          </p:cNvPr>
          <p:cNvSpPr>
            <a:spLocks noGrp="1"/>
          </p:cNvSpPr>
          <p:nvPr>
            <p:ph idx="1" hasCustomPrompt="1"/>
          </p:nvPr>
        </p:nvSpPr>
        <p:spPr>
          <a:xfrm>
            <a:off x="1425130" y="2048361"/>
            <a:ext cx="9341735" cy="1031174"/>
          </a:xfrm>
          <a:prstGeom prst="rect">
            <a:avLst/>
          </a:prstGeom>
        </p:spPr>
        <p:txBody>
          <a:bodyPr vert="horz" lIns="91440" tIns="45720" rIns="91440" bIns="45720" rtlCol="0">
            <a:normAutofit/>
          </a:bodyPr>
          <a:lstStyle>
            <a:lvl1pPr marL="0" indent="0" algn="ctr">
              <a:buSzPct val="90000"/>
              <a:buFontTx/>
              <a:buNone/>
              <a:defRPr sz="2400" b="0" i="0">
                <a:solidFill>
                  <a:schemeClr val="bg1"/>
                </a:solidFill>
                <a:latin typeface="Hornet" pitchFamily="2" charset="77"/>
              </a:defRPr>
            </a:lvl1pPr>
            <a:lvl2pPr marL="742950" indent="-285750">
              <a:buSzPct val="90000"/>
              <a:buFontTx/>
              <a:buBlip>
                <a:blip r:embed="rId2">
                  <a:extLst>
                    <a:ext uri="{96DAC541-7B7A-43D3-8B79-37D633B846F1}">
                      <asvg:svgBlip xmlns:asvg="http://schemas.microsoft.com/office/drawing/2016/SVG/main" r:embed="rId3"/>
                    </a:ext>
                  </a:extLst>
                </a:blip>
              </a:buBlip>
              <a:defRPr b="0" i="0">
                <a:solidFill>
                  <a:schemeClr val="bg1"/>
                </a:solidFill>
                <a:latin typeface="Hornet" pitchFamily="2" charset="77"/>
              </a:defRPr>
            </a:lvl2pPr>
            <a:lvl3pPr marL="12001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3pPr>
            <a:lvl4pPr marL="16573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4pPr>
            <a:lvl5pPr marL="21145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5pPr>
          </a:lstStyle>
          <a:p>
            <a:pPr lvl="0"/>
            <a:r>
              <a:rPr lang="de-DE"/>
              <a:t>SUBLINE ALWAYS IN CAPITAL LETTERS AND REGULAR</a:t>
            </a:r>
          </a:p>
        </p:txBody>
      </p:sp>
      <p:pic>
        <p:nvPicPr>
          <p:cNvPr id="10" name="Grafik 9">
            <a:extLst>
              <a:ext uri="{FF2B5EF4-FFF2-40B4-BE49-F238E27FC236}">
                <a16:creationId xmlns:a16="http://schemas.microsoft.com/office/drawing/2014/main" id="{4DD7F6B8-D236-ED4E-9815-B7149C2417AF}"/>
              </a:ext>
            </a:extLst>
          </p:cNvPr>
          <p:cNvPicPr>
            <a:picLocks noChangeAspect="1"/>
          </p:cNvPicPr>
          <p:nvPr userDrawn="1"/>
        </p:nvPicPr>
        <p:blipFill>
          <a:blip r:embed="rId4"/>
          <a:stretch>
            <a:fillRect/>
          </a:stretch>
        </p:blipFill>
        <p:spPr>
          <a:xfrm>
            <a:off x="3379214" y="3309731"/>
            <a:ext cx="5433572" cy="2689344"/>
          </a:xfrm>
          <a:prstGeom prst="rect">
            <a:avLst/>
          </a:prstGeom>
        </p:spPr>
      </p:pic>
    </p:spTree>
    <p:extLst>
      <p:ext uri="{BB962C8B-B14F-4D97-AF65-F5344CB8AC3E}">
        <p14:creationId xmlns:p14="http://schemas.microsoft.com/office/powerpoint/2010/main" val="280032557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Bulletpoint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FA9B8F74-6CA0-4648-8659-E7D6972ED916}"/>
              </a:ext>
            </a:extLst>
          </p:cNvPr>
          <p:cNvSpPr>
            <a:spLocks noGrp="1"/>
          </p:cNvSpPr>
          <p:nvPr>
            <p:ph type="sldNum" sz="quarter" idx="12"/>
          </p:nvPr>
        </p:nvSpPr>
        <p:spPr>
          <a:xfrm>
            <a:off x="11222182" y="6300413"/>
            <a:ext cx="720899" cy="365125"/>
          </a:xfrm>
          <a:prstGeom prst="rect">
            <a:avLst/>
          </a:prstGeom>
        </p:spPr>
        <p:txBody>
          <a:bodyPr/>
          <a:lstStyle>
            <a:lvl1pPr>
              <a:defRPr b="0" i="0">
                <a:solidFill>
                  <a:schemeClr val="bg1"/>
                </a:solidFill>
                <a:latin typeface="Hornet Light" pitchFamily="2" charset="77"/>
              </a:defRPr>
            </a:lvl1pPr>
          </a:lstStyle>
          <a:p>
            <a:fld id="{0F0E80D7-E62B-6F46-B2F7-D21329AAAFF0}" type="slidenum">
              <a:rPr lang="de-DE" smtClean="0"/>
              <a:pPr/>
              <a:t>‹Nr.›</a:t>
            </a:fld>
            <a:endParaRPr lang="de-DE"/>
          </a:p>
        </p:txBody>
      </p:sp>
      <p:sp>
        <p:nvSpPr>
          <p:cNvPr id="8" name="Abgerundetes Rechteck 7">
            <a:extLst>
              <a:ext uri="{FF2B5EF4-FFF2-40B4-BE49-F238E27FC236}">
                <a16:creationId xmlns:a16="http://schemas.microsoft.com/office/drawing/2014/main" id="{7A9F8F24-23C2-0943-BD03-F31F8B792434}"/>
              </a:ext>
            </a:extLst>
          </p:cNvPr>
          <p:cNvSpPr/>
          <p:nvPr userDrawn="1"/>
        </p:nvSpPr>
        <p:spPr>
          <a:xfrm>
            <a:off x="0" y="620"/>
            <a:ext cx="2062327" cy="6857379"/>
          </a:xfrm>
          <a:prstGeom prst="roundRect">
            <a:avLst>
              <a:gd name="adj" fmla="val 0"/>
            </a:avLst>
          </a:prstGeom>
          <a:solidFill>
            <a:schemeClr val="tx2">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2"/>
              </a:solidFill>
            </a:endParaRPr>
          </a:p>
        </p:txBody>
      </p:sp>
      <p:sp>
        <p:nvSpPr>
          <p:cNvPr id="12" name="Titelplatzhalter 1">
            <a:extLst>
              <a:ext uri="{FF2B5EF4-FFF2-40B4-BE49-F238E27FC236}">
                <a16:creationId xmlns:a16="http://schemas.microsoft.com/office/drawing/2014/main" id="{E4F919E7-6D2B-0544-9678-7B76FDA851FB}"/>
              </a:ext>
            </a:extLst>
          </p:cNvPr>
          <p:cNvSpPr>
            <a:spLocks noGrp="1"/>
          </p:cNvSpPr>
          <p:nvPr>
            <p:ph type="title" hasCustomPrompt="1"/>
          </p:nvPr>
        </p:nvSpPr>
        <p:spPr>
          <a:xfrm>
            <a:off x="2311248" y="192462"/>
            <a:ext cx="9631832" cy="905324"/>
          </a:xfrm>
          <a:prstGeom prst="rect">
            <a:avLst/>
          </a:prstGeom>
        </p:spPr>
        <p:txBody>
          <a:bodyPr vert="horz" lIns="91440" tIns="45720" rIns="91440" bIns="45720" rtlCol="0" anchor="ctr">
            <a:normAutofit/>
          </a:bodyPr>
          <a:lstStyle/>
          <a:p>
            <a:r>
              <a:rPr lang="de-DE"/>
              <a:t>HEADLINES ALWAYS IN BLUE, CAPITAL LETTERS </a:t>
            </a:r>
            <a:br>
              <a:rPr lang="de-DE"/>
            </a:br>
            <a:r>
              <a:rPr lang="de-DE"/>
              <a:t>AND SEMIBOLD</a:t>
            </a:r>
          </a:p>
        </p:txBody>
      </p:sp>
      <p:sp>
        <p:nvSpPr>
          <p:cNvPr id="13" name="Textplatzhalter 2">
            <a:extLst>
              <a:ext uri="{FF2B5EF4-FFF2-40B4-BE49-F238E27FC236}">
                <a16:creationId xmlns:a16="http://schemas.microsoft.com/office/drawing/2014/main" id="{7AFF66D1-E26F-7742-A5B4-2D2571D6A5A9}"/>
              </a:ext>
            </a:extLst>
          </p:cNvPr>
          <p:cNvSpPr>
            <a:spLocks noGrp="1"/>
          </p:cNvSpPr>
          <p:nvPr>
            <p:ph idx="1"/>
          </p:nvPr>
        </p:nvSpPr>
        <p:spPr>
          <a:xfrm>
            <a:off x="2311248" y="1527298"/>
            <a:ext cx="9631832" cy="5138240"/>
          </a:xfrm>
          <a:prstGeom prst="rect">
            <a:avLst/>
          </a:prstGeom>
        </p:spPr>
        <p:txBody>
          <a:bodyPr vert="horz" lIns="91440" tIns="45720" rIns="91440" bIns="45720" rtlCol="0">
            <a:normAutofit/>
          </a:bodyPr>
          <a:lstStyle>
            <a:lvl1pPr marL="324000" indent="-324000">
              <a:lnSpc>
                <a:spcPts val="2600"/>
              </a:lnSpc>
              <a:buClr>
                <a:schemeClr val="tx2"/>
              </a:buClr>
              <a:buSzPct val="110000"/>
              <a:buFont typeface="Arial" panose="020B0604020202020204" pitchFamily="34" charset="0"/>
              <a:buChar char="•"/>
              <a:defRPr sz="2000" b="0" i="0">
                <a:solidFill>
                  <a:schemeClr val="bg1"/>
                </a:solidFill>
                <a:latin typeface="Hornet" pitchFamily="2" charset="77"/>
              </a:defRPr>
            </a:lvl1pPr>
            <a:lvl2pPr marL="720000" indent="-306000">
              <a:lnSpc>
                <a:spcPts val="2600"/>
              </a:lnSpc>
              <a:buSzPct val="90000"/>
              <a:buFontTx/>
              <a:buBlip>
                <a:blip r:embed="rId3">
                  <a:extLst>
                    <a:ext uri="{96DAC541-7B7A-43D3-8B79-37D633B846F1}">
                      <asvg:svgBlip xmlns:asvg="http://schemas.microsoft.com/office/drawing/2016/SVG/main" r:embed="rId4"/>
                    </a:ext>
                  </a:extLst>
                </a:blip>
              </a:buBlip>
              <a:defRPr b="0" i="0">
                <a:solidFill>
                  <a:schemeClr val="bg1"/>
                </a:solidFill>
                <a:latin typeface="Hornet" pitchFamily="2" charset="77"/>
              </a:defRPr>
            </a:lvl2pPr>
            <a:lvl3pPr marL="1200150" indent="-288000">
              <a:lnSpc>
                <a:spcPts val="2600"/>
              </a:lnSpc>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3pPr>
            <a:lvl4pPr marL="1657350" indent="-288000">
              <a:lnSpc>
                <a:spcPts val="2600"/>
              </a:lnSpc>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4pPr>
            <a:lvl5pPr marL="2114550" indent="-288000">
              <a:lnSpc>
                <a:spcPts val="2600"/>
              </a:lnSpc>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5pPr>
          </a:lstStyle>
          <a:p>
            <a:pPr lvl="0"/>
            <a:r>
              <a:rPr lang="en-US" dirty="0"/>
              <a:t>Click to edit Master text styles</a:t>
            </a:r>
          </a:p>
          <a:p>
            <a:pPr lvl="1"/>
            <a:r>
              <a:rPr lang="en-US" dirty="0"/>
              <a:t>Second level</a:t>
            </a:r>
          </a:p>
        </p:txBody>
      </p:sp>
      <p:pic>
        <p:nvPicPr>
          <p:cNvPr id="14" name="Grafik 13">
            <a:extLst>
              <a:ext uri="{FF2B5EF4-FFF2-40B4-BE49-F238E27FC236}">
                <a16:creationId xmlns:a16="http://schemas.microsoft.com/office/drawing/2014/main" id="{43D4E003-5D63-E045-8542-848FD5A7D7F4}"/>
              </a:ext>
            </a:extLst>
          </p:cNvPr>
          <p:cNvPicPr>
            <a:picLocks noChangeAspect="1"/>
          </p:cNvPicPr>
          <p:nvPr userDrawn="1"/>
        </p:nvPicPr>
        <p:blipFill>
          <a:blip r:embed="rId5"/>
          <a:stretch>
            <a:fillRect/>
          </a:stretch>
        </p:blipFill>
        <p:spPr>
          <a:xfrm>
            <a:off x="94268" y="3078745"/>
            <a:ext cx="1866711" cy="923927"/>
          </a:xfrm>
          <a:prstGeom prst="rect">
            <a:avLst/>
          </a:prstGeom>
        </p:spPr>
      </p:pic>
    </p:spTree>
    <p:extLst>
      <p:ext uri="{BB962C8B-B14F-4D97-AF65-F5344CB8AC3E}">
        <p14:creationId xmlns:p14="http://schemas.microsoft.com/office/powerpoint/2010/main" val="303500532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Continious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FA9B8F74-6CA0-4648-8659-E7D6972ED916}"/>
              </a:ext>
            </a:extLst>
          </p:cNvPr>
          <p:cNvSpPr>
            <a:spLocks noGrp="1"/>
          </p:cNvSpPr>
          <p:nvPr>
            <p:ph type="sldNum" sz="quarter" idx="12"/>
          </p:nvPr>
        </p:nvSpPr>
        <p:spPr>
          <a:xfrm>
            <a:off x="11222182" y="6300413"/>
            <a:ext cx="720899" cy="365125"/>
          </a:xfrm>
          <a:prstGeom prst="rect">
            <a:avLst/>
          </a:prstGeom>
        </p:spPr>
        <p:txBody>
          <a:bodyPr/>
          <a:lstStyle>
            <a:lvl1pPr>
              <a:defRPr b="0" i="0">
                <a:solidFill>
                  <a:schemeClr val="bg1"/>
                </a:solidFill>
                <a:latin typeface="Hornet Light" pitchFamily="2" charset="77"/>
              </a:defRPr>
            </a:lvl1pPr>
          </a:lstStyle>
          <a:p>
            <a:fld id="{0F0E80D7-E62B-6F46-B2F7-D21329AAAFF0}" type="slidenum">
              <a:rPr lang="de-DE" smtClean="0"/>
              <a:pPr/>
              <a:t>‹Nr.›</a:t>
            </a:fld>
            <a:endParaRPr lang="de-DE"/>
          </a:p>
        </p:txBody>
      </p:sp>
      <p:sp>
        <p:nvSpPr>
          <p:cNvPr id="8" name="Abgerundetes Rechteck 7">
            <a:extLst>
              <a:ext uri="{FF2B5EF4-FFF2-40B4-BE49-F238E27FC236}">
                <a16:creationId xmlns:a16="http://schemas.microsoft.com/office/drawing/2014/main" id="{7A9F8F24-23C2-0943-BD03-F31F8B792434}"/>
              </a:ext>
            </a:extLst>
          </p:cNvPr>
          <p:cNvSpPr/>
          <p:nvPr userDrawn="1"/>
        </p:nvSpPr>
        <p:spPr>
          <a:xfrm>
            <a:off x="0" y="620"/>
            <a:ext cx="2062327" cy="6857379"/>
          </a:xfrm>
          <a:prstGeom prst="roundRect">
            <a:avLst>
              <a:gd name="adj" fmla="val 0"/>
            </a:avLst>
          </a:prstGeom>
          <a:solidFill>
            <a:schemeClr val="tx2">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2"/>
              </a:solidFill>
            </a:endParaRPr>
          </a:p>
        </p:txBody>
      </p:sp>
      <p:sp>
        <p:nvSpPr>
          <p:cNvPr id="12" name="Titelplatzhalter 1">
            <a:extLst>
              <a:ext uri="{FF2B5EF4-FFF2-40B4-BE49-F238E27FC236}">
                <a16:creationId xmlns:a16="http://schemas.microsoft.com/office/drawing/2014/main" id="{E4F919E7-6D2B-0544-9678-7B76FDA851FB}"/>
              </a:ext>
            </a:extLst>
          </p:cNvPr>
          <p:cNvSpPr>
            <a:spLocks noGrp="1"/>
          </p:cNvSpPr>
          <p:nvPr>
            <p:ph type="title" hasCustomPrompt="1"/>
          </p:nvPr>
        </p:nvSpPr>
        <p:spPr>
          <a:xfrm>
            <a:off x="2311248" y="192462"/>
            <a:ext cx="9631832" cy="905324"/>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de-DE">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a:t>HEADLINES ALWAYS IN BLUE, CAPITAL LETTERS </a:t>
            </a:r>
            <a:br>
              <a:rPr lang="de-DE"/>
            </a:br>
            <a:r>
              <a:rPr lang="de-DE"/>
              <a:t>AND SEMIBOLD</a:t>
            </a:r>
          </a:p>
        </p:txBody>
      </p:sp>
      <p:sp>
        <p:nvSpPr>
          <p:cNvPr id="13" name="Textplatzhalter 2">
            <a:extLst>
              <a:ext uri="{FF2B5EF4-FFF2-40B4-BE49-F238E27FC236}">
                <a16:creationId xmlns:a16="http://schemas.microsoft.com/office/drawing/2014/main" id="{7AFF66D1-E26F-7742-A5B4-2D2571D6A5A9}"/>
              </a:ext>
            </a:extLst>
          </p:cNvPr>
          <p:cNvSpPr>
            <a:spLocks noGrp="1"/>
          </p:cNvSpPr>
          <p:nvPr>
            <p:ph idx="1" hasCustomPrompt="1"/>
          </p:nvPr>
        </p:nvSpPr>
        <p:spPr>
          <a:xfrm>
            <a:off x="2311248" y="1527298"/>
            <a:ext cx="9631832" cy="5138240"/>
          </a:xfrm>
          <a:prstGeom prst="rect">
            <a:avLst/>
          </a:prstGeom>
        </p:spPr>
        <p:txBody>
          <a:bodyPr vert="horz" lIns="91440" tIns="45720" rIns="91440" bIns="45720" rtlCol="0">
            <a:normAutofit/>
          </a:bodyPr>
          <a:lstStyle>
            <a:lvl1pPr marL="0" indent="0">
              <a:lnSpc>
                <a:spcPts val="2400"/>
              </a:lnSpc>
              <a:buSzPct val="90000"/>
              <a:buFontTx/>
              <a:buNone/>
              <a:defRPr sz="2000" b="0" i="0">
                <a:solidFill>
                  <a:schemeClr val="bg1"/>
                </a:solidFill>
                <a:latin typeface="Hornet" pitchFamily="2" charset="77"/>
              </a:defRPr>
            </a:lvl1pPr>
            <a:lvl2pPr marL="742950" indent="-285750">
              <a:buSzPct val="90000"/>
              <a:buFontTx/>
              <a:buBlip>
                <a:blip r:embed="rId3">
                  <a:extLst>
                    <a:ext uri="{96DAC541-7B7A-43D3-8B79-37D633B846F1}">
                      <asvg:svgBlip xmlns:asvg="http://schemas.microsoft.com/office/drawing/2016/SVG/main" r:embed="rId4"/>
                    </a:ext>
                  </a:extLst>
                </a:blip>
              </a:buBlip>
              <a:defRPr b="0" i="0">
                <a:solidFill>
                  <a:schemeClr val="bg1"/>
                </a:solidFill>
                <a:latin typeface="Hornet" pitchFamily="2" charset="77"/>
              </a:defRPr>
            </a:lvl2pPr>
            <a:lvl3pPr marL="1200150" indent="-285750">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3pPr>
            <a:lvl4pPr marL="1657350" indent="-285750">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4pPr>
            <a:lvl5pPr marL="2114550" indent="-285750">
              <a:buSzPct val="90000"/>
              <a:buFontTx/>
              <a:buBlip>
                <a:blip r:embed="rId3">
                  <a:extLst>
                    <a:ext uri="{96DAC541-7B7A-43D3-8B79-37D633B846F1}">
                      <asvg:svgBlip xmlns:asvg="http://schemas.microsoft.com/office/drawing/2016/SVG/main" r:embed="rId4"/>
                    </a:ext>
                  </a:extLst>
                </a:blip>
              </a:buBlip>
              <a:defRPr sz="1600" b="0" i="0">
                <a:solidFill>
                  <a:schemeClr val="bg1"/>
                </a:solidFill>
                <a:latin typeface="Hornet" pitchFamily="2" charset="77"/>
              </a:defRPr>
            </a:lvl5pPr>
          </a:lstStyle>
          <a:p>
            <a:pPr lvl="0"/>
            <a:r>
              <a:rPr lang="de-DE" err="1"/>
              <a:t>Whole</a:t>
            </a:r>
            <a:r>
              <a:rPr lang="de-DE"/>
              <a:t> </a:t>
            </a:r>
            <a:r>
              <a:rPr lang="de-DE" err="1"/>
              <a:t>text</a:t>
            </a:r>
            <a:r>
              <a:rPr lang="de-DE"/>
              <a:t> </a:t>
            </a:r>
            <a:r>
              <a:rPr lang="de-DE" err="1"/>
              <a:t>blocks</a:t>
            </a:r>
            <a:endParaRPr lang="de-DE"/>
          </a:p>
        </p:txBody>
      </p:sp>
      <p:pic>
        <p:nvPicPr>
          <p:cNvPr id="10" name="Grafik 9">
            <a:extLst>
              <a:ext uri="{FF2B5EF4-FFF2-40B4-BE49-F238E27FC236}">
                <a16:creationId xmlns:a16="http://schemas.microsoft.com/office/drawing/2014/main" id="{6A49EE7C-3D21-BE4A-8E95-0CFAFCBB0B75}"/>
              </a:ext>
            </a:extLst>
          </p:cNvPr>
          <p:cNvPicPr>
            <a:picLocks noChangeAspect="1"/>
          </p:cNvPicPr>
          <p:nvPr userDrawn="1"/>
        </p:nvPicPr>
        <p:blipFill>
          <a:blip r:embed="rId5"/>
          <a:stretch>
            <a:fillRect/>
          </a:stretch>
        </p:blipFill>
        <p:spPr>
          <a:xfrm>
            <a:off x="94268" y="3078745"/>
            <a:ext cx="1866711" cy="923927"/>
          </a:xfrm>
          <a:prstGeom prst="rect">
            <a:avLst/>
          </a:prstGeom>
        </p:spPr>
      </p:pic>
    </p:spTree>
    <p:extLst>
      <p:ext uri="{BB962C8B-B14F-4D97-AF65-F5344CB8AC3E}">
        <p14:creationId xmlns:p14="http://schemas.microsoft.com/office/powerpoint/2010/main" val="285214468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3" name="Abgerundetes Rechteck 2">
            <a:extLst>
              <a:ext uri="{FF2B5EF4-FFF2-40B4-BE49-F238E27FC236}">
                <a16:creationId xmlns:a16="http://schemas.microsoft.com/office/drawing/2014/main" id="{78BB028F-92FB-2D43-88C4-6CE87F4467BF}"/>
              </a:ext>
            </a:extLst>
          </p:cNvPr>
          <p:cNvSpPr/>
          <p:nvPr userDrawn="1"/>
        </p:nvSpPr>
        <p:spPr>
          <a:xfrm>
            <a:off x="0" y="620"/>
            <a:ext cx="2062327" cy="6857379"/>
          </a:xfrm>
          <a:prstGeom prst="roundRect">
            <a:avLst>
              <a:gd name="adj" fmla="val 0"/>
            </a:avLst>
          </a:prstGeom>
          <a:solidFill>
            <a:schemeClr val="tx2">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2"/>
              </a:solidFill>
            </a:endParaRPr>
          </a:p>
        </p:txBody>
      </p:sp>
      <p:sp>
        <p:nvSpPr>
          <p:cNvPr id="5" name="Titelplatzhalter 1">
            <a:extLst>
              <a:ext uri="{FF2B5EF4-FFF2-40B4-BE49-F238E27FC236}">
                <a16:creationId xmlns:a16="http://schemas.microsoft.com/office/drawing/2014/main" id="{A8427A15-ED71-0140-8D47-7D8BD5439A0D}"/>
              </a:ext>
            </a:extLst>
          </p:cNvPr>
          <p:cNvSpPr>
            <a:spLocks noGrp="1"/>
          </p:cNvSpPr>
          <p:nvPr>
            <p:ph type="title" hasCustomPrompt="1"/>
          </p:nvPr>
        </p:nvSpPr>
        <p:spPr>
          <a:xfrm>
            <a:off x="2311248" y="192462"/>
            <a:ext cx="9631832" cy="905324"/>
          </a:xfrm>
          <a:prstGeom prst="rect">
            <a:avLst/>
          </a:prstGeom>
        </p:spPr>
        <p:txBody>
          <a:bodyPr vert="horz" lIns="91440" tIns="45720" rIns="91440" bIns="45720" rtlCol="0" anchor="ctr">
            <a:normAutofit/>
          </a:bodyPr>
          <a:lstStyle/>
          <a:p>
            <a:r>
              <a:rPr lang="de-DE"/>
              <a:t>HEADLINES ALWAYS IN BLUE, CAPITAL LETTERS </a:t>
            </a:r>
            <a:br>
              <a:rPr lang="de-DE"/>
            </a:br>
            <a:r>
              <a:rPr lang="de-DE"/>
              <a:t>AND SEMIBOLD</a:t>
            </a:r>
          </a:p>
        </p:txBody>
      </p:sp>
      <p:sp>
        <p:nvSpPr>
          <p:cNvPr id="6" name="Foliennummernplatzhalter 5">
            <a:extLst>
              <a:ext uri="{FF2B5EF4-FFF2-40B4-BE49-F238E27FC236}">
                <a16:creationId xmlns:a16="http://schemas.microsoft.com/office/drawing/2014/main" id="{2CBE5924-C1BE-A643-9850-17EDB97DB767}"/>
              </a:ext>
            </a:extLst>
          </p:cNvPr>
          <p:cNvSpPr>
            <a:spLocks noGrp="1"/>
          </p:cNvSpPr>
          <p:nvPr>
            <p:ph type="sldNum" sz="quarter" idx="12"/>
          </p:nvPr>
        </p:nvSpPr>
        <p:spPr>
          <a:xfrm>
            <a:off x="11222182" y="6300413"/>
            <a:ext cx="720899" cy="365125"/>
          </a:xfrm>
          <a:prstGeom prst="rect">
            <a:avLst/>
          </a:prstGeom>
        </p:spPr>
        <p:txBody>
          <a:bodyPr/>
          <a:lstStyle>
            <a:lvl1pPr>
              <a:defRPr b="0" i="0">
                <a:solidFill>
                  <a:schemeClr val="bg1"/>
                </a:solidFill>
                <a:latin typeface="Hornet Light" pitchFamily="2" charset="77"/>
              </a:defRPr>
            </a:lvl1pPr>
          </a:lstStyle>
          <a:p>
            <a:fld id="{0F0E80D7-E62B-6F46-B2F7-D21329AAAFF0}" type="slidenum">
              <a:rPr lang="de-DE" smtClean="0"/>
              <a:pPr/>
              <a:t>‹Nr.›</a:t>
            </a:fld>
            <a:endParaRPr lang="de-DE"/>
          </a:p>
        </p:txBody>
      </p:sp>
      <p:pic>
        <p:nvPicPr>
          <p:cNvPr id="8" name="Grafik 7">
            <a:extLst>
              <a:ext uri="{FF2B5EF4-FFF2-40B4-BE49-F238E27FC236}">
                <a16:creationId xmlns:a16="http://schemas.microsoft.com/office/drawing/2014/main" id="{D6D7F2C0-CBB6-634C-A6AC-96E03AB0AF92}"/>
              </a:ext>
            </a:extLst>
          </p:cNvPr>
          <p:cNvPicPr>
            <a:picLocks noChangeAspect="1"/>
          </p:cNvPicPr>
          <p:nvPr userDrawn="1"/>
        </p:nvPicPr>
        <p:blipFill>
          <a:blip r:embed="rId2"/>
          <a:stretch>
            <a:fillRect/>
          </a:stretch>
        </p:blipFill>
        <p:spPr>
          <a:xfrm>
            <a:off x="94268" y="3078745"/>
            <a:ext cx="1866711" cy="923927"/>
          </a:xfrm>
          <a:prstGeom prst="rect">
            <a:avLst/>
          </a:prstGeom>
        </p:spPr>
      </p:pic>
    </p:spTree>
    <p:extLst>
      <p:ext uri="{BB962C8B-B14F-4D97-AF65-F5344CB8AC3E}">
        <p14:creationId xmlns:p14="http://schemas.microsoft.com/office/powerpoint/2010/main" val="426076099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1EDED8C-B210-A946-9740-358BAC9E07D6}"/>
              </a:ext>
            </a:extLst>
          </p:cNvPr>
          <p:cNvSpPr>
            <a:spLocks noGrp="1"/>
          </p:cNvSpPr>
          <p:nvPr>
            <p:ph type="sldNum" sz="quarter" idx="12"/>
          </p:nvPr>
        </p:nvSpPr>
        <p:spPr>
          <a:xfrm>
            <a:off x="11222182" y="6300413"/>
            <a:ext cx="720899" cy="365125"/>
          </a:xfrm>
          <a:prstGeom prst="rect">
            <a:avLst/>
          </a:prstGeom>
        </p:spPr>
        <p:txBody>
          <a:bodyPr/>
          <a:lstStyle>
            <a:lvl1pPr>
              <a:defRPr b="0" i="0">
                <a:solidFill>
                  <a:schemeClr val="bg1"/>
                </a:solidFill>
                <a:latin typeface="Hornet Light" pitchFamily="2" charset="77"/>
              </a:defRPr>
            </a:lvl1pPr>
          </a:lstStyle>
          <a:p>
            <a:fld id="{0F0E80D7-E62B-6F46-B2F7-D21329AAAFF0}" type="slidenum">
              <a:rPr lang="de-DE" smtClean="0"/>
              <a:pPr/>
              <a:t>‹Nr.›</a:t>
            </a:fld>
            <a:endParaRPr lang="de-DE"/>
          </a:p>
        </p:txBody>
      </p:sp>
      <p:sp>
        <p:nvSpPr>
          <p:cNvPr id="8" name="Textplatzhalter 2">
            <a:extLst>
              <a:ext uri="{FF2B5EF4-FFF2-40B4-BE49-F238E27FC236}">
                <a16:creationId xmlns:a16="http://schemas.microsoft.com/office/drawing/2014/main" id="{B3326616-15B7-E64A-B2FC-F6CE01814E63}"/>
              </a:ext>
            </a:extLst>
          </p:cNvPr>
          <p:cNvSpPr>
            <a:spLocks noGrp="1"/>
          </p:cNvSpPr>
          <p:nvPr>
            <p:ph idx="14" hasCustomPrompt="1"/>
          </p:nvPr>
        </p:nvSpPr>
        <p:spPr>
          <a:xfrm>
            <a:off x="404091" y="1638069"/>
            <a:ext cx="5407890" cy="712162"/>
          </a:xfrm>
          <a:prstGeom prst="rect">
            <a:avLst/>
          </a:prstGeom>
        </p:spPr>
        <p:txBody>
          <a:bodyPr vert="horz" lIns="91440" tIns="45720" rIns="91440" bIns="45720" rtlCol="0">
            <a:normAutofit/>
          </a:bodyPr>
          <a:lstStyle>
            <a:lvl1pPr marL="0" indent="0" algn="ctr">
              <a:buSzPct val="90000"/>
              <a:buFontTx/>
              <a:buNone/>
              <a:defRPr sz="2000" b="0" i="0">
                <a:solidFill>
                  <a:schemeClr val="tx2"/>
                </a:solidFill>
                <a:latin typeface="Hornet SemiBold" pitchFamily="2" charset="77"/>
              </a:defRPr>
            </a:lvl1pPr>
            <a:lvl2pPr marL="742950" indent="-285750">
              <a:buSzPct val="90000"/>
              <a:buFontTx/>
              <a:buBlip>
                <a:blip r:embed="rId2">
                  <a:extLst>
                    <a:ext uri="{96DAC541-7B7A-43D3-8B79-37D633B846F1}">
                      <asvg:svgBlip xmlns:asvg="http://schemas.microsoft.com/office/drawing/2016/SVG/main" r:embed="rId3"/>
                    </a:ext>
                  </a:extLst>
                </a:blip>
              </a:buBlip>
              <a:defRPr b="0" i="0">
                <a:solidFill>
                  <a:schemeClr val="bg1"/>
                </a:solidFill>
                <a:latin typeface="Hornet" pitchFamily="2" charset="77"/>
              </a:defRPr>
            </a:lvl2pPr>
            <a:lvl3pPr marL="12001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3pPr>
            <a:lvl4pPr marL="16573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4pPr>
            <a:lvl5pPr marL="21145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5pPr>
          </a:lstStyle>
          <a:p>
            <a:pPr lvl="0"/>
            <a:r>
              <a:rPr lang="de-DE"/>
              <a:t>COMPARISON 1</a:t>
            </a:r>
          </a:p>
        </p:txBody>
      </p:sp>
      <p:sp>
        <p:nvSpPr>
          <p:cNvPr id="10" name="Textplatzhalter 2">
            <a:extLst>
              <a:ext uri="{FF2B5EF4-FFF2-40B4-BE49-F238E27FC236}">
                <a16:creationId xmlns:a16="http://schemas.microsoft.com/office/drawing/2014/main" id="{EBE88F9F-2249-834C-8649-5001F8D98975}"/>
              </a:ext>
            </a:extLst>
          </p:cNvPr>
          <p:cNvSpPr>
            <a:spLocks noGrp="1"/>
          </p:cNvSpPr>
          <p:nvPr>
            <p:ph idx="16" hasCustomPrompt="1"/>
          </p:nvPr>
        </p:nvSpPr>
        <p:spPr>
          <a:xfrm>
            <a:off x="6380021" y="1638069"/>
            <a:ext cx="5407890" cy="712162"/>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Pct val="90000"/>
              <a:buFontTx/>
              <a:buNone/>
              <a:tabLst/>
              <a:defRPr sz="2000" b="0" i="0">
                <a:solidFill>
                  <a:schemeClr val="tx2"/>
                </a:solidFill>
                <a:latin typeface="Hornet SemiBold" pitchFamily="2" charset="77"/>
              </a:defRPr>
            </a:lvl1pPr>
            <a:lvl2pPr marL="742950" indent="-285750">
              <a:buSzPct val="90000"/>
              <a:buFontTx/>
              <a:buBlip>
                <a:blip r:embed="rId2">
                  <a:extLst>
                    <a:ext uri="{96DAC541-7B7A-43D3-8B79-37D633B846F1}">
                      <asvg:svgBlip xmlns:asvg="http://schemas.microsoft.com/office/drawing/2016/SVG/main" r:embed="rId3"/>
                    </a:ext>
                  </a:extLst>
                </a:blip>
              </a:buBlip>
              <a:defRPr b="0" i="0">
                <a:solidFill>
                  <a:schemeClr val="bg1"/>
                </a:solidFill>
                <a:latin typeface="Hornet" pitchFamily="2" charset="77"/>
              </a:defRPr>
            </a:lvl2pPr>
            <a:lvl3pPr marL="12001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3pPr>
            <a:lvl4pPr marL="16573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4pPr>
            <a:lvl5pPr marL="2114550" indent="-285750">
              <a:buSzPct val="90000"/>
              <a:buFontTx/>
              <a:buBlip>
                <a:blip r:embed="rId2">
                  <a:extLst>
                    <a:ext uri="{96DAC541-7B7A-43D3-8B79-37D633B846F1}">
                      <asvg:svgBlip xmlns:asvg="http://schemas.microsoft.com/office/drawing/2016/SVG/main" r:embed="rId3"/>
                    </a:ext>
                  </a:extLst>
                </a:blip>
              </a:buBlip>
              <a:defRPr sz="1600" b="0" i="0">
                <a:solidFill>
                  <a:schemeClr val="bg1"/>
                </a:solidFill>
                <a:latin typeface="Hornet" pitchFamily="2" charset="77"/>
              </a:defRPr>
            </a:lvl5pPr>
          </a:lstStyle>
          <a:p>
            <a:pPr marL="0" marR="0" lvl="0" indent="0" algn="ctr" defTabSz="914400" rtl="0" eaLnBrk="1" fontAlgn="auto" latinLnBrk="0" hangingPunct="1">
              <a:lnSpc>
                <a:spcPct val="90000"/>
              </a:lnSpc>
              <a:spcBef>
                <a:spcPts val="1000"/>
              </a:spcBef>
              <a:spcAft>
                <a:spcPts val="0"/>
              </a:spcAft>
              <a:buClrTx/>
              <a:buSzPct val="90000"/>
              <a:buFontTx/>
              <a:buNone/>
              <a:tabLst/>
              <a:defRPr/>
            </a:pPr>
            <a:r>
              <a:rPr lang="de-DE"/>
              <a:t>COMPARISON 2</a:t>
            </a:r>
          </a:p>
          <a:p>
            <a:pPr lvl="0"/>
            <a:endParaRPr lang="de-DE"/>
          </a:p>
        </p:txBody>
      </p:sp>
      <p:grpSp>
        <p:nvGrpSpPr>
          <p:cNvPr id="14" name="Gruppieren 13">
            <a:extLst>
              <a:ext uri="{FF2B5EF4-FFF2-40B4-BE49-F238E27FC236}">
                <a16:creationId xmlns:a16="http://schemas.microsoft.com/office/drawing/2014/main" id="{7D0B3500-4283-644C-9A1C-75E029ACC6B1}"/>
              </a:ext>
            </a:extLst>
          </p:cNvPr>
          <p:cNvGrpSpPr/>
          <p:nvPr userDrawn="1"/>
        </p:nvGrpSpPr>
        <p:grpSpPr>
          <a:xfrm>
            <a:off x="4975932" y="-234166"/>
            <a:ext cx="2240136" cy="1338474"/>
            <a:chOff x="4975932" y="-234166"/>
            <a:chExt cx="2240136" cy="1338474"/>
          </a:xfrm>
        </p:grpSpPr>
        <p:sp>
          <p:nvSpPr>
            <p:cNvPr id="4" name="Abgerundetes Rechteck 3">
              <a:extLst>
                <a:ext uri="{FF2B5EF4-FFF2-40B4-BE49-F238E27FC236}">
                  <a16:creationId xmlns:a16="http://schemas.microsoft.com/office/drawing/2014/main" id="{B981CB5B-DEBE-4E4C-BC30-3C75A8103D0E}"/>
                </a:ext>
              </a:extLst>
            </p:cNvPr>
            <p:cNvSpPr/>
            <p:nvPr userDrawn="1"/>
          </p:nvSpPr>
          <p:spPr>
            <a:xfrm>
              <a:off x="4975932" y="-234166"/>
              <a:ext cx="2240136" cy="1338474"/>
            </a:xfrm>
            <a:prstGeom prst="roundRect">
              <a:avLst>
                <a:gd name="adj" fmla="val 11707"/>
              </a:avLst>
            </a:prstGeom>
            <a:solidFill>
              <a:schemeClr val="tx2">
                <a:alpha val="29593"/>
              </a:schemeClr>
            </a:solid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82D0A2D9-37BB-8949-85E4-9D6DC3741FEB}"/>
                </a:ext>
              </a:extLst>
            </p:cNvPr>
            <p:cNvPicPr>
              <a:picLocks noChangeAspect="1"/>
            </p:cNvPicPr>
            <p:nvPr userDrawn="1"/>
          </p:nvPicPr>
          <p:blipFill>
            <a:blip r:embed="rId4"/>
            <a:stretch>
              <a:fillRect/>
            </a:stretch>
          </p:blipFill>
          <p:spPr>
            <a:xfrm>
              <a:off x="5268864" y="145043"/>
              <a:ext cx="1654273" cy="818781"/>
            </a:xfrm>
            <a:prstGeom prst="rect">
              <a:avLst/>
            </a:prstGeom>
          </p:spPr>
        </p:pic>
      </p:grpSp>
      <p:sp>
        <p:nvSpPr>
          <p:cNvPr id="3" name="Textplatzhalter 2">
            <a:extLst>
              <a:ext uri="{FF2B5EF4-FFF2-40B4-BE49-F238E27FC236}">
                <a16:creationId xmlns:a16="http://schemas.microsoft.com/office/drawing/2014/main" id="{706841B1-3D66-AE4D-AB90-6103F31C0C40}"/>
              </a:ext>
            </a:extLst>
          </p:cNvPr>
          <p:cNvSpPr>
            <a:spLocks noGrp="1"/>
          </p:cNvSpPr>
          <p:nvPr>
            <p:ph type="body" sz="quarter" idx="17" hasCustomPrompt="1"/>
          </p:nvPr>
        </p:nvSpPr>
        <p:spPr>
          <a:xfrm>
            <a:off x="404091" y="2574925"/>
            <a:ext cx="5407890" cy="4567238"/>
          </a:xfrm>
          <a:prstGeom prst="rect">
            <a:avLst/>
          </a:prstGeom>
        </p:spPr>
        <p:txBody>
          <a:bodyPr/>
          <a:lstStyle>
            <a:lvl1pPr>
              <a:buClr>
                <a:schemeClr val="tx2"/>
              </a:buClr>
              <a:buSzPct val="110000"/>
              <a:defRPr b="0" i="0">
                <a:latin typeface="Hornet" pitchFamily="2" charset="77"/>
              </a:defRPr>
            </a:lvl1pPr>
          </a:lstStyle>
          <a:p>
            <a:pPr lvl="0"/>
            <a:r>
              <a:rPr lang="de-DE"/>
              <a:t>Text </a:t>
            </a:r>
            <a:r>
              <a:rPr lang="de-DE" err="1"/>
              <a:t>or</a:t>
            </a:r>
            <a:r>
              <a:rPr lang="de-DE"/>
              <a:t> </a:t>
            </a:r>
            <a:r>
              <a:rPr lang="de-DE" err="1"/>
              <a:t>graphics</a:t>
            </a:r>
            <a:endParaRPr lang="de-DE"/>
          </a:p>
        </p:txBody>
      </p:sp>
      <p:sp>
        <p:nvSpPr>
          <p:cNvPr id="12" name="Textplatzhalter 2">
            <a:extLst>
              <a:ext uri="{FF2B5EF4-FFF2-40B4-BE49-F238E27FC236}">
                <a16:creationId xmlns:a16="http://schemas.microsoft.com/office/drawing/2014/main" id="{0E3AC691-0D05-0349-BC83-CE18D78D44C5}"/>
              </a:ext>
            </a:extLst>
          </p:cNvPr>
          <p:cNvSpPr>
            <a:spLocks noGrp="1"/>
          </p:cNvSpPr>
          <p:nvPr>
            <p:ph type="body" sz="quarter" idx="18" hasCustomPrompt="1"/>
          </p:nvPr>
        </p:nvSpPr>
        <p:spPr>
          <a:xfrm>
            <a:off x="6379297" y="2574925"/>
            <a:ext cx="5407890" cy="4567238"/>
          </a:xfrm>
          <a:prstGeom prst="rect">
            <a:avLst/>
          </a:prstGeom>
        </p:spPr>
        <p:txBody>
          <a:bodyPr/>
          <a:lstStyle>
            <a:lvl1pPr>
              <a:buClr>
                <a:schemeClr val="tx2"/>
              </a:buClr>
              <a:buSzPct val="110000"/>
              <a:defRPr b="0" i="0">
                <a:latin typeface="Hornet" pitchFamily="2" charset="77"/>
              </a:defRPr>
            </a:lvl1pPr>
          </a:lstStyle>
          <a:p>
            <a:pPr lvl="0"/>
            <a:r>
              <a:rPr lang="de-DE"/>
              <a:t>Text </a:t>
            </a:r>
            <a:r>
              <a:rPr lang="de-DE" err="1"/>
              <a:t>or</a:t>
            </a:r>
            <a:r>
              <a:rPr lang="de-DE"/>
              <a:t> </a:t>
            </a:r>
            <a:r>
              <a:rPr lang="de-DE" err="1"/>
              <a:t>graphics</a:t>
            </a:r>
            <a:endParaRPr lang="de-DE"/>
          </a:p>
        </p:txBody>
      </p:sp>
    </p:spTree>
    <p:extLst>
      <p:ext uri="{BB962C8B-B14F-4D97-AF65-F5344CB8AC3E}">
        <p14:creationId xmlns:p14="http://schemas.microsoft.com/office/powerpoint/2010/main" val="33714722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D9049BA-9098-8C40-8292-CB60CEF6D3E6}"/>
              </a:ext>
            </a:extLst>
          </p:cNvPr>
          <p:cNvSpPr txBox="1"/>
          <p:nvPr userDrawn="1"/>
        </p:nvSpPr>
        <p:spPr>
          <a:xfrm>
            <a:off x="6507480" y="847898"/>
            <a:ext cx="4563688" cy="1846659"/>
          </a:xfrm>
          <a:prstGeom prst="rect">
            <a:avLst/>
          </a:prstGeom>
          <a:noFill/>
        </p:spPr>
        <p:txBody>
          <a:bodyPr wrap="square" rtlCol="0">
            <a:spAutoFit/>
          </a:bodyPr>
          <a:lstStyle/>
          <a:p>
            <a:pPr algn="ctr"/>
            <a:r>
              <a:rPr lang="de-DE" sz="5400" b="1" i="0">
                <a:solidFill>
                  <a:schemeClr val="tx2"/>
                </a:solidFill>
                <a:latin typeface="Hornet SemiBold" pitchFamily="2" charset="77"/>
              </a:rPr>
              <a:t>BREAK</a:t>
            </a:r>
          </a:p>
          <a:p>
            <a:pPr algn="ctr"/>
            <a:endParaRPr lang="de-DE" sz="3200" b="1" i="0">
              <a:solidFill>
                <a:schemeClr val="tx2"/>
              </a:solidFill>
              <a:latin typeface="Hornet SemiBold" pitchFamily="2" charset="77"/>
            </a:endParaRPr>
          </a:p>
          <a:p>
            <a:pPr algn="ctr"/>
            <a:r>
              <a:rPr lang="de-DE" sz="2800">
                <a:solidFill>
                  <a:schemeClr val="bg1"/>
                </a:solidFill>
                <a:latin typeface="Hornet" pitchFamily="2" charset="77"/>
              </a:rPr>
              <a:t>WE WILL BE BACK SOON!</a:t>
            </a:r>
          </a:p>
        </p:txBody>
      </p:sp>
    </p:spTree>
    <p:extLst>
      <p:ext uri="{BB962C8B-B14F-4D97-AF65-F5344CB8AC3E}">
        <p14:creationId xmlns:p14="http://schemas.microsoft.com/office/powerpoint/2010/main" val="4117100806"/>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creen Picture ">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BFACE507-40BA-824E-95B0-514789F5D6B7}"/>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sz="2000" b="1" i="0">
                <a:solidFill>
                  <a:schemeClr val="tx2"/>
                </a:solidFill>
                <a:latin typeface="Hornet SemiBold" pitchFamily="2" charset="77"/>
              </a:defRPr>
            </a:lvl1pPr>
          </a:lstStyle>
          <a:p>
            <a:r>
              <a:rPr lang="de-DE"/>
              <a:t>Add a </a:t>
            </a:r>
            <a:r>
              <a:rPr lang="de-DE" err="1"/>
              <a:t>full</a:t>
            </a:r>
            <a:r>
              <a:rPr lang="de-DE"/>
              <a:t> </a:t>
            </a:r>
            <a:r>
              <a:rPr lang="de-DE" err="1"/>
              <a:t>sized</a:t>
            </a:r>
            <a:r>
              <a:rPr lang="de-DE"/>
              <a:t> </a:t>
            </a:r>
            <a:r>
              <a:rPr lang="de-DE" err="1"/>
              <a:t>picture</a:t>
            </a:r>
            <a:r>
              <a:rPr lang="de-DE"/>
              <a:t> </a:t>
            </a:r>
            <a:r>
              <a:rPr lang="de-DE" err="1"/>
              <a:t>by</a:t>
            </a:r>
            <a:r>
              <a:rPr lang="de-DE"/>
              <a:t> </a:t>
            </a:r>
            <a:r>
              <a:rPr lang="de-DE" err="1"/>
              <a:t>clicking</a:t>
            </a:r>
            <a:r>
              <a:rPr lang="de-DE"/>
              <a:t> </a:t>
            </a:r>
            <a:r>
              <a:rPr lang="de-DE" err="1"/>
              <a:t>the</a:t>
            </a:r>
            <a:r>
              <a:rPr lang="de-DE"/>
              <a:t> </a:t>
            </a:r>
            <a:r>
              <a:rPr lang="de-DE" err="1"/>
              <a:t>button</a:t>
            </a:r>
            <a:endParaRPr lang="de-DE"/>
          </a:p>
          <a:p>
            <a:endParaRPr lang="de-DE"/>
          </a:p>
        </p:txBody>
      </p:sp>
    </p:spTree>
    <p:extLst>
      <p:ext uri="{BB962C8B-B14F-4D97-AF65-F5344CB8AC3E}">
        <p14:creationId xmlns:p14="http://schemas.microsoft.com/office/powerpoint/2010/main" val="44207737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76295"/>
      </p:ext>
    </p:extLst>
  </p:cSld>
  <p:clrMap bg1="lt1" tx1="dk1" bg2="lt2" tx2="dk2" accent1="accent1" accent2="accent2" accent3="accent3" accent4="accent4" accent5="accent5" accent6="accent6" hlink="hlink" folHlink="folHlink"/>
  <p:sldLayoutIdLst>
    <p:sldLayoutId id="2147483686" r:id="rId1"/>
    <p:sldLayoutId id="2147483684" r:id="rId2"/>
    <p:sldLayoutId id="2147483661" r:id="rId3"/>
    <p:sldLayoutId id="2147483649" r:id="rId4"/>
    <p:sldLayoutId id="2147483673" r:id="rId5"/>
    <p:sldLayoutId id="2147483681" r:id="rId6"/>
    <p:sldLayoutId id="2147483680" r:id="rId7"/>
    <p:sldLayoutId id="2147483676" r:id="rId8"/>
    <p:sldLayoutId id="2147483674" r:id="rId9"/>
    <p:sldLayoutId id="2147483682" r:id="rId10"/>
    <p:sldLayoutId id="2147483679" r:id="rId11"/>
    <p:sldLayoutId id="2147483683" r:id="rId12"/>
    <p:sldLayoutId id="2147483655" r:id="rId13"/>
    <p:sldLayoutId id="2147483687" r:id="rId14"/>
  </p:sldLayoutIdLst>
  <p:txStyles>
    <p:titleStyle>
      <a:lvl1pPr algn="l" defTabSz="914400" rtl="0" eaLnBrk="1" latinLnBrk="0" hangingPunct="1">
        <a:lnSpc>
          <a:spcPct val="90000"/>
        </a:lnSpc>
        <a:spcBef>
          <a:spcPct val="0"/>
        </a:spcBef>
        <a:buNone/>
        <a:defRPr sz="2800" b="0" i="0" kern="1200">
          <a:solidFill>
            <a:schemeClr val="tx2"/>
          </a:solidFill>
          <a:latin typeface="Horne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support@altaro.com" TargetMode="External"/><Relationship Id="rId2" Type="http://schemas.openxmlformats.org/officeDocument/2006/relationships/hyperlink" Target="mailto:sales@altaro.com" TargetMode="External"/><Relationship Id="rId1" Type="http://schemas.openxmlformats.org/officeDocument/2006/relationships/slideLayout" Target="../slideLayouts/slideLayout4.xml"/><Relationship Id="rId5" Type="http://schemas.openxmlformats.org/officeDocument/2006/relationships/hyperlink" Target="http://portal.altaro.com/" TargetMode="External"/><Relationship Id="rId4" Type="http://schemas.openxmlformats.org/officeDocument/2006/relationships/hyperlink" Target="http://support.altaro.com/"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sales@altaro.com"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community.spiceworks.com/products/44131-altaro-vm-backup"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43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DAF73F0A-4164-D5FB-2E25-64109A36A975}"/>
              </a:ext>
            </a:extLst>
          </p:cNvPr>
          <p:cNvSpPr/>
          <p:nvPr/>
        </p:nvSpPr>
        <p:spPr>
          <a:xfrm>
            <a:off x="1261872" y="1536192"/>
            <a:ext cx="9656064" cy="4187952"/>
          </a:xfrm>
          <a:prstGeom prst="roundRect">
            <a:avLst>
              <a:gd name="adj" fmla="val 5653"/>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1">
            <a:extLst>
              <a:ext uri="{FF2B5EF4-FFF2-40B4-BE49-F238E27FC236}">
                <a16:creationId xmlns:a16="http://schemas.microsoft.com/office/drawing/2014/main" id="{70E6C221-2331-1135-C4F5-0D63246D2063}"/>
              </a:ext>
            </a:extLst>
          </p:cNvPr>
          <p:cNvSpPr txBox="1">
            <a:spLocks/>
          </p:cNvSpPr>
          <p:nvPr/>
        </p:nvSpPr>
        <p:spPr>
          <a:xfrm>
            <a:off x="-1" y="397188"/>
            <a:ext cx="12192000" cy="906462"/>
          </a:xfrm>
          <a:prstGeom prst="rect">
            <a:avLst/>
          </a:prstGeom>
        </p:spPr>
        <p:txBody>
          <a:bodyPr/>
          <a:lstStyle>
            <a:lvl1pPr algn="l" defTabSz="914400" rtl="0" eaLnBrk="1" latinLnBrk="0" hangingPunct="1">
              <a:lnSpc>
                <a:spcPct val="90000"/>
              </a:lnSpc>
              <a:spcBef>
                <a:spcPct val="0"/>
              </a:spcBef>
              <a:buNone/>
              <a:defRPr sz="2800" b="0" i="0" kern="1200">
                <a:solidFill>
                  <a:schemeClr val="tx2"/>
                </a:solidFill>
                <a:latin typeface="Hornet SemiBold" pitchFamily="2" charset="77"/>
                <a:ea typeface="+mj-ea"/>
                <a:cs typeface="+mj-cs"/>
              </a:defRPr>
            </a:lvl1pPr>
          </a:lstStyle>
          <a:p>
            <a:pPr algn="ctr"/>
            <a:r>
              <a:rPr lang="de-DE" b="1" dirty="0">
                <a:solidFill>
                  <a:srgbClr val="009FE3"/>
                </a:solidFill>
                <a:effectLst/>
              </a:rPr>
              <a:t>WALL OF FAME:</a:t>
            </a:r>
          </a:p>
          <a:p>
            <a:pPr algn="ctr"/>
            <a:r>
              <a:rPr lang="de-DE" dirty="0">
                <a:solidFill>
                  <a:schemeClr val="bg1"/>
                </a:solidFill>
                <a:effectLst/>
                <a:latin typeface="Hornet Light" pitchFamily="2" charset="77"/>
              </a:rPr>
              <a:t>HIGH-PERFORMANCE AWARDS FOR OUR SERVICES</a:t>
            </a:r>
          </a:p>
          <a:p>
            <a:pPr algn="ctr"/>
            <a:endParaRPr lang="de-DE" b="1" dirty="0">
              <a:solidFill>
                <a:srgbClr val="009FE3"/>
              </a:solidFill>
              <a:effectLst/>
            </a:endParaRPr>
          </a:p>
        </p:txBody>
      </p:sp>
      <p:pic>
        <p:nvPicPr>
          <p:cNvPr id="6" name="Picture 5" descr="Diagram&#10;&#10;Description automatically generated with medium confidence">
            <a:extLst>
              <a:ext uri="{FF2B5EF4-FFF2-40B4-BE49-F238E27FC236}">
                <a16:creationId xmlns:a16="http://schemas.microsoft.com/office/drawing/2014/main" id="{D62B0FFC-3A45-8FBF-D78E-1B5621CF3B30}"/>
              </a:ext>
            </a:extLst>
          </p:cNvPr>
          <p:cNvPicPr>
            <a:picLocks noChangeAspect="1"/>
          </p:cNvPicPr>
          <p:nvPr/>
        </p:nvPicPr>
        <p:blipFill>
          <a:blip r:embed="rId2"/>
          <a:stretch>
            <a:fillRect/>
          </a:stretch>
        </p:blipFill>
        <p:spPr>
          <a:xfrm>
            <a:off x="2383328" y="4413715"/>
            <a:ext cx="1083379" cy="901314"/>
          </a:xfrm>
          <a:prstGeom prst="rect">
            <a:avLst/>
          </a:prstGeom>
        </p:spPr>
      </p:pic>
      <p:pic>
        <p:nvPicPr>
          <p:cNvPr id="8" name="Picture 7" descr="Text&#10;&#10;Description automatically generated">
            <a:extLst>
              <a:ext uri="{FF2B5EF4-FFF2-40B4-BE49-F238E27FC236}">
                <a16:creationId xmlns:a16="http://schemas.microsoft.com/office/drawing/2014/main" id="{BC178D47-FAD4-EE59-B667-5C19BF66045D}"/>
              </a:ext>
            </a:extLst>
          </p:cNvPr>
          <p:cNvPicPr>
            <a:picLocks noChangeAspect="1"/>
          </p:cNvPicPr>
          <p:nvPr/>
        </p:nvPicPr>
        <p:blipFill>
          <a:blip r:embed="rId3"/>
          <a:stretch>
            <a:fillRect/>
          </a:stretch>
        </p:blipFill>
        <p:spPr>
          <a:xfrm>
            <a:off x="4382569" y="3143465"/>
            <a:ext cx="1159671" cy="901314"/>
          </a:xfrm>
          <a:prstGeom prst="rect">
            <a:avLst/>
          </a:prstGeom>
        </p:spPr>
      </p:pic>
      <p:pic>
        <p:nvPicPr>
          <p:cNvPr id="10" name="Picture 9" descr="A picture containing pie chart&#10;&#10;Description automatically generated">
            <a:extLst>
              <a:ext uri="{FF2B5EF4-FFF2-40B4-BE49-F238E27FC236}">
                <a16:creationId xmlns:a16="http://schemas.microsoft.com/office/drawing/2014/main" id="{27DCF9F7-9BFF-DA55-B6B4-6C21CA4415E7}"/>
              </a:ext>
            </a:extLst>
          </p:cNvPr>
          <p:cNvPicPr>
            <a:picLocks noChangeAspect="1"/>
          </p:cNvPicPr>
          <p:nvPr/>
        </p:nvPicPr>
        <p:blipFill>
          <a:blip r:embed="rId4"/>
          <a:stretch>
            <a:fillRect/>
          </a:stretch>
        </p:blipFill>
        <p:spPr>
          <a:xfrm>
            <a:off x="2436629" y="3143465"/>
            <a:ext cx="897723" cy="901314"/>
          </a:xfrm>
          <a:prstGeom prst="rect">
            <a:avLst/>
          </a:prstGeom>
        </p:spPr>
      </p:pic>
      <p:pic>
        <p:nvPicPr>
          <p:cNvPr id="12" name="Graphic 11">
            <a:extLst>
              <a:ext uri="{FF2B5EF4-FFF2-40B4-BE49-F238E27FC236}">
                <a16:creationId xmlns:a16="http://schemas.microsoft.com/office/drawing/2014/main" id="{522F6BED-A269-6642-CEA7-9314EAB0B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1587" y="3143465"/>
            <a:ext cx="799426" cy="901314"/>
          </a:xfrm>
          <a:prstGeom prst="rect">
            <a:avLst/>
          </a:prstGeom>
        </p:spPr>
      </p:pic>
      <p:pic>
        <p:nvPicPr>
          <p:cNvPr id="14" name="Picture 13" descr="Logo&#10;&#10;Description automatically generated">
            <a:extLst>
              <a:ext uri="{FF2B5EF4-FFF2-40B4-BE49-F238E27FC236}">
                <a16:creationId xmlns:a16="http://schemas.microsoft.com/office/drawing/2014/main" id="{26C22520-A4DF-F11F-E865-31041284A023}"/>
              </a:ext>
            </a:extLst>
          </p:cNvPr>
          <p:cNvPicPr>
            <a:picLocks noChangeAspect="1"/>
          </p:cNvPicPr>
          <p:nvPr/>
        </p:nvPicPr>
        <p:blipFill>
          <a:blip r:embed="rId7"/>
          <a:stretch>
            <a:fillRect/>
          </a:stretch>
        </p:blipFill>
        <p:spPr>
          <a:xfrm>
            <a:off x="2218200" y="1875367"/>
            <a:ext cx="1248507" cy="89916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5EAB966-192E-2D11-77D8-8FE461E32D7C}"/>
              </a:ext>
            </a:extLst>
          </p:cNvPr>
          <p:cNvPicPr>
            <a:picLocks noChangeAspect="1"/>
          </p:cNvPicPr>
          <p:nvPr/>
        </p:nvPicPr>
        <p:blipFill>
          <a:blip r:embed="rId8"/>
          <a:stretch>
            <a:fillRect/>
          </a:stretch>
        </p:blipFill>
        <p:spPr>
          <a:xfrm>
            <a:off x="4532308" y="1876617"/>
            <a:ext cx="860195" cy="896661"/>
          </a:xfrm>
          <a:prstGeom prst="rect">
            <a:avLst/>
          </a:prstGeom>
        </p:spPr>
      </p:pic>
      <p:pic>
        <p:nvPicPr>
          <p:cNvPr id="18" name="Picture 17" descr="Diagram&#10;&#10;Description automatically generated">
            <a:extLst>
              <a:ext uri="{FF2B5EF4-FFF2-40B4-BE49-F238E27FC236}">
                <a16:creationId xmlns:a16="http://schemas.microsoft.com/office/drawing/2014/main" id="{16679479-A7F2-4274-F7ED-A675902C0E77}"/>
              </a:ext>
            </a:extLst>
          </p:cNvPr>
          <p:cNvPicPr>
            <a:picLocks noChangeAspect="1"/>
          </p:cNvPicPr>
          <p:nvPr/>
        </p:nvPicPr>
        <p:blipFill>
          <a:blip r:embed="rId9"/>
          <a:stretch>
            <a:fillRect/>
          </a:stretch>
        </p:blipFill>
        <p:spPr>
          <a:xfrm>
            <a:off x="6458104" y="1873602"/>
            <a:ext cx="1033435" cy="899549"/>
          </a:xfrm>
          <a:prstGeom prst="rect">
            <a:avLst/>
          </a:prstGeom>
        </p:spPr>
      </p:pic>
      <p:pic>
        <p:nvPicPr>
          <p:cNvPr id="20" name="Picture 19" descr="Logo&#10;&#10;Description automatically generated">
            <a:extLst>
              <a:ext uri="{FF2B5EF4-FFF2-40B4-BE49-F238E27FC236}">
                <a16:creationId xmlns:a16="http://schemas.microsoft.com/office/drawing/2014/main" id="{8BC07E8C-71DC-5D38-48A8-43384E35C589}"/>
              </a:ext>
            </a:extLst>
          </p:cNvPr>
          <p:cNvPicPr>
            <a:picLocks noChangeAspect="1"/>
          </p:cNvPicPr>
          <p:nvPr/>
        </p:nvPicPr>
        <p:blipFill>
          <a:blip r:embed="rId10"/>
          <a:stretch>
            <a:fillRect/>
          </a:stretch>
        </p:blipFill>
        <p:spPr>
          <a:xfrm>
            <a:off x="8480818" y="1869217"/>
            <a:ext cx="860195" cy="903934"/>
          </a:xfrm>
          <a:prstGeom prst="rect">
            <a:avLst/>
          </a:prstGeom>
        </p:spPr>
      </p:pic>
      <p:pic>
        <p:nvPicPr>
          <p:cNvPr id="24" name="Graphic 23">
            <a:extLst>
              <a:ext uri="{FF2B5EF4-FFF2-40B4-BE49-F238E27FC236}">
                <a16:creationId xmlns:a16="http://schemas.microsoft.com/office/drawing/2014/main" id="{66252329-8A41-2995-730B-01E8F32093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5750" y="3143465"/>
            <a:ext cx="799426" cy="901314"/>
          </a:xfrm>
          <a:prstGeom prst="rect">
            <a:avLst/>
          </a:prstGeom>
        </p:spPr>
      </p:pic>
      <p:pic>
        <p:nvPicPr>
          <p:cNvPr id="26" name="Picture 25" descr="Text&#10;&#10;Description automatically generated">
            <a:extLst>
              <a:ext uri="{FF2B5EF4-FFF2-40B4-BE49-F238E27FC236}">
                <a16:creationId xmlns:a16="http://schemas.microsoft.com/office/drawing/2014/main" id="{4C28570E-6322-00CD-4A9B-F0B0622FE108}"/>
              </a:ext>
            </a:extLst>
          </p:cNvPr>
          <p:cNvPicPr>
            <a:picLocks noChangeAspect="1"/>
          </p:cNvPicPr>
          <p:nvPr/>
        </p:nvPicPr>
        <p:blipFill>
          <a:blip r:embed="rId13"/>
          <a:stretch>
            <a:fillRect/>
          </a:stretch>
        </p:blipFill>
        <p:spPr>
          <a:xfrm>
            <a:off x="4278362" y="4416769"/>
            <a:ext cx="1368084" cy="904456"/>
          </a:xfrm>
          <a:prstGeom prst="rect">
            <a:avLst/>
          </a:prstGeom>
        </p:spPr>
      </p:pic>
      <p:pic>
        <p:nvPicPr>
          <p:cNvPr id="28" name="Picture 27" descr="A picture containing graphical user interface&#10;&#10;Description automatically generated">
            <a:extLst>
              <a:ext uri="{FF2B5EF4-FFF2-40B4-BE49-F238E27FC236}">
                <a16:creationId xmlns:a16="http://schemas.microsoft.com/office/drawing/2014/main" id="{E75BA122-5D3E-0880-CAEB-CF0192C4B259}"/>
              </a:ext>
            </a:extLst>
          </p:cNvPr>
          <p:cNvPicPr>
            <a:picLocks noChangeAspect="1"/>
          </p:cNvPicPr>
          <p:nvPr/>
        </p:nvPicPr>
        <p:blipFill>
          <a:blip r:embed="rId14"/>
          <a:stretch>
            <a:fillRect/>
          </a:stretch>
        </p:blipFill>
        <p:spPr>
          <a:xfrm>
            <a:off x="6695362" y="4416186"/>
            <a:ext cx="710292" cy="905622"/>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9E87D710-B41D-48E3-35C2-8E9413DE57C4}"/>
              </a:ext>
            </a:extLst>
          </p:cNvPr>
          <p:cNvPicPr>
            <a:picLocks noChangeAspect="1"/>
          </p:cNvPicPr>
          <p:nvPr/>
        </p:nvPicPr>
        <p:blipFill>
          <a:blip r:embed="rId15"/>
          <a:stretch>
            <a:fillRect/>
          </a:stretch>
        </p:blipFill>
        <p:spPr>
          <a:xfrm>
            <a:off x="8414063" y="4389355"/>
            <a:ext cx="1272863" cy="899549"/>
          </a:xfrm>
          <a:prstGeom prst="rect">
            <a:avLst/>
          </a:prstGeom>
        </p:spPr>
      </p:pic>
    </p:spTree>
    <p:extLst>
      <p:ext uri="{BB962C8B-B14F-4D97-AF65-F5344CB8AC3E}">
        <p14:creationId xmlns:p14="http://schemas.microsoft.com/office/powerpoint/2010/main" val="248793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4876-D915-B113-D24C-1756027A8934}"/>
              </a:ext>
            </a:extLst>
          </p:cNvPr>
          <p:cNvSpPr>
            <a:spLocks noGrp="1"/>
          </p:cNvSpPr>
          <p:nvPr>
            <p:ph type="title"/>
          </p:nvPr>
        </p:nvSpPr>
        <p:spPr/>
        <p:txBody>
          <a:bodyPr/>
          <a:lstStyle/>
          <a:p>
            <a:r>
              <a:rPr lang="en-CA" dirty="0"/>
              <a:t>VM BACKUP FOR MSPS</a:t>
            </a:r>
          </a:p>
        </p:txBody>
      </p:sp>
    </p:spTree>
    <p:extLst>
      <p:ext uri="{BB962C8B-B14F-4D97-AF65-F5344CB8AC3E}">
        <p14:creationId xmlns:p14="http://schemas.microsoft.com/office/powerpoint/2010/main" val="418074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241D-2B22-03E7-8654-0F3FA242EE9D}"/>
              </a:ext>
            </a:extLst>
          </p:cNvPr>
          <p:cNvSpPr>
            <a:spLocks noGrp="1"/>
          </p:cNvSpPr>
          <p:nvPr>
            <p:ph type="title"/>
          </p:nvPr>
        </p:nvSpPr>
        <p:spPr/>
        <p:txBody>
          <a:bodyPr/>
          <a:lstStyle/>
          <a:p>
            <a:r>
              <a:rPr lang="en-CA" dirty="0"/>
              <a:t>OVERVIEW</a:t>
            </a:r>
          </a:p>
        </p:txBody>
      </p:sp>
      <p:sp>
        <p:nvSpPr>
          <p:cNvPr id="3" name="Content Placeholder 2">
            <a:extLst>
              <a:ext uri="{FF2B5EF4-FFF2-40B4-BE49-F238E27FC236}">
                <a16:creationId xmlns:a16="http://schemas.microsoft.com/office/drawing/2014/main" id="{DE09CF79-5FEF-B429-5E16-C449C540F018}"/>
              </a:ext>
            </a:extLst>
          </p:cNvPr>
          <p:cNvSpPr>
            <a:spLocks noGrp="1"/>
          </p:cNvSpPr>
          <p:nvPr>
            <p:ph idx="1"/>
          </p:nvPr>
        </p:nvSpPr>
        <p:spPr/>
        <p:txBody>
          <a:bodyPr/>
          <a:lstStyle/>
          <a:p>
            <a:r>
              <a:rPr lang="en-US" dirty="0" err="1"/>
              <a:t>Altaro</a:t>
            </a:r>
            <a:r>
              <a:rPr lang="en-US" dirty="0"/>
              <a:t> VM Backup for MSPs allows you to provide </a:t>
            </a:r>
            <a:r>
              <a:rPr lang="en-US" dirty="0">
                <a:latin typeface="+mj-lt"/>
              </a:rPr>
              <a:t>Hyper-V, VMware and physical server backup, replication and recovery </a:t>
            </a:r>
            <a:r>
              <a:rPr lang="en-US" dirty="0"/>
              <a:t>services to all your customers from a central online console at the most accessible price in the industry​</a:t>
            </a:r>
          </a:p>
          <a:p>
            <a:r>
              <a:rPr lang="en-US" dirty="0"/>
              <a:t>Back up your customers’ VMs and any physical servers using </a:t>
            </a:r>
            <a:r>
              <a:rPr lang="en-US" dirty="0" err="1"/>
              <a:t>Altaro</a:t>
            </a:r>
            <a:r>
              <a:rPr lang="en-US" dirty="0"/>
              <a:t> VM Backup on a </a:t>
            </a:r>
            <a:r>
              <a:rPr lang="en-US" dirty="0">
                <a:latin typeface="+mj-lt"/>
              </a:rPr>
              <a:t>monthly subscription​</a:t>
            </a:r>
          </a:p>
          <a:p>
            <a:pPr lvl="1">
              <a:buFont typeface="Arial" panose="020B0604020202020204" pitchFamily="34" charset="0"/>
              <a:buChar char="•"/>
            </a:pPr>
            <a:r>
              <a:rPr lang="en-US" dirty="0"/>
              <a:t>Pay per VM and any physical Windows servers backed up per month​</a:t>
            </a:r>
          </a:p>
          <a:p>
            <a:pPr lvl="1">
              <a:buFont typeface="Arial" panose="020B0604020202020204" pitchFamily="34" charset="0"/>
              <a:buChar char="•"/>
            </a:pPr>
            <a:r>
              <a:rPr lang="en-US" dirty="0"/>
              <a:t>No upfront costs​</a:t>
            </a:r>
          </a:p>
          <a:p>
            <a:pPr lvl="1">
              <a:buFont typeface="Arial" panose="020B0604020202020204" pitchFamily="34" charset="0"/>
              <a:buChar char="•"/>
            </a:pPr>
            <a:r>
              <a:rPr lang="en-US" dirty="0"/>
              <a:t>No binding contracts​</a:t>
            </a:r>
          </a:p>
          <a:p>
            <a:pPr lvl="1">
              <a:buFont typeface="Arial" panose="020B0604020202020204" pitchFamily="34" charset="0"/>
              <a:buChar char="•"/>
            </a:pPr>
            <a:r>
              <a:rPr lang="en-US" dirty="0"/>
              <a:t>No risk​</a:t>
            </a:r>
          </a:p>
          <a:p>
            <a:r>
              <a:rPr lang="en-US" dirty="0"/>
              <a:t>And you can centrally manage and monitor all your customers through the </a:t>
            </a:r>
            <a:r>
              <a:rPr lang="en-US" dirty="0">
                <a:latin typeface="+mj-lt"/>
              </a:rPr>
              <a:t>multi-tenant</a:t>
            </a:r>
            <a:r>
              <a:rPr lang="en-US" dirty="0"/>
              <a:t> Control Panel, a Cloud Management Console </a:t>
            </a:r>
          </a:p>
        </p:txBody>
      </p:sp>
    </p:spTree>
    <p:extLst>
      <p:ext uri="{BB962C8B-B14F-4D97-AF65-F5344CB8AC3E}">
        <p14:creationId xmlns:p14="http://schemas.microsoft.com/office/powerpoint/2010/main" val="114966423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lstStyle/>
          <a:p>
            <a:r>
              <a:rPr lang="en-US" dirty="0"/>
              <a:t>BENEFITS OF THE ALTARO</a:t>
            </a:r>
            <a:br>
              <a:rPr lang="en-US" dirty="0"/>
            </a:br>
            <a:r>
              <a:rPr lang="en-US" dirty="0"/>
              <a:t>VM BACKUP FOR MSPS PROGRAM</a:t>
            </a:r>
            <a:endParaRPr lang="en-CA" dirty="0"/>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p:txBody>
          <a:bodyPr/>
          <a:lstStyle/>
          <a:p>
            <a:r>
              <a:rPr lang="en-CA" dirty="0">
                <a:latin typeface="+mj-lt"/>
              </a:rPr>
              <a:t>Multi-tenancy: </a:t>
            </a:r>
            <a:r>
              <a:rPr lang="en-CA" dirty="0"/>
              <a:t>Manage and monitor all your customers' VM and physical server backups and replications through a multi-tenant Cloud Management Console</a:t>
            </a:r>
          </a:p>
          <a:p>
            <a:r>
              <a:rPr lang="en-CA" dirty="0">
                <a:latin typeface="+mj-lt"/>
              </a:rPr>
              <a:t>Praise-winning 24/7 support: </a:t>
            </a:r>
            <a:r>
              <a:rPr lang="en-CA" dirty="0"/>
              <a:t>Outstanding 24/7 support with prompt call pickup of less than 30 seconds. An industry best!</a:t>
            </a:r>
          </a:p>
          <a:p>
            <a:r>
              <a:rPr lang="en-CA" dirty="0">
                <a:latin typeface="+mj-lt"/>
              </a:rPr>
              <a:t>Pay per VM: </a:t>
            </a:r>
            <a:r>
              <a:rPr lang="en-CA" dirty="0"/>
              <a:t>Pay per VM and per physical server per month at the most accessible price in the industry with no upfront fees</a:t>
            </a:r>
          </a:p>
          <a:p>
            <a:r>
              <a:rPr lang="en-CA" dirty="0">
                <a:latin typeface="+mj-lt"/>
              </a:rPr>
              <a:t>Recurring revenue: </a:t>
            </a:r>
            <a:r>
              <a:rPr lang="en-CA" dirty="0"/>
              <a:t>Charge your customers a monthly recurring fee for backups, your services and (optionally) storage used</a:t>
            </a:r>
          </a:p>
          <a:p>
            <a:r>
              <a:rPr lang="en-CA" dirty="0">
                <a:latin typeface="+mj-lt"/>
              </a:rPr>
              <a:t>No contracts: </a:t>
            </a:r>
            <a:r>
              <a:rPr lang="en-CA" dirty="0"/>
              <a:t>Minimum monthly subscription of up to 10 VMs per month, with no binding contracts; scale up to 1,000s of machines</a:t>
            </a:r>
          </a:p>
          <a:p>
            <a:endParaRPr lang="en-CA" dirty="0"/>
          </a:p>
          <a:p>
            <a:endParaRPr lang="en-CA" dirty="0"/>
          </a:p>
          <a:p>
            <a:endParaRPr lang="en-CA" dirty="0"/>
          </a:p>
          <a:p>
            <a:endParaRPr lang="en-CA" dirty="0">
              <a:solidFill>
                <a:schemeClr val="tx2"/>
              </a:solidFill>
            </a:endParaRPr>
          </a:p>
          <a:p>
            <a:endParaRPr lang="en-GB" dirty="0"/>
          </a:p>
        </p:txBody>
      </p:sp>
    </p:spTree>
    <p:extLst>
      <p:ext uri="{BB962C8B-B14F-4D97-AF65-F5344CB8AC3E}">
        <p14:creationId xmlns:p14="http://schemas.microsoft.com/office/powerpoint/2010/main" val="15426384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lstStyle/>
          <a:p>
            <a:r>
              <a:rPr lang="en-US" dirty="0"/>
              <a:t>BENEFITS OF THE ALTARO </a:t>
            </a:r>
            <a:br>
              <a:rPr lang="en-US" dirty="0"/>
            </a:br>
            <a:r>
              <a:rPr lang="en-US" dirty="0"/>
              <a:t>VM BACKUP FOR MSPS PROGRAM</a:t>
            </a:r>
            <a:endParaRPr lang="en-CA" dirty="0"/>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p:txBody>
          <a:bodyPr/>
          <a:lstStyle/>
          <a:p>
            <a:r>
              <a:rPr lang="en-CA" dirty="0">
                <a:latin typeface="+mj-lt"/>
              </a:rPr>
              <a:t>Provide offsite storage: </a:t>
            </a:r>
            <a:r>
              <a:rPr lang="en-CA" dirty="0"/>
              <a:t>Back up and replicate your customers' VMs and any physical servers to their servers, the cloud or your own servers and bill for storage used</a:t>
            </a:r>
          </a:p>
          <a:p>
            <a:r>
              <a:rPr lang="en-CA" dirty="0">
                <a:latin typeface="+mj-lt"/>
              </a:rPr>
              <a:t>Access to all features: </a:t>
            </a:r>
            <a:r>
              <a:rPr lang="en-CA" dirty="0"/>
              <a:t>Access the most current and feature-rich version of </a:t>
            </a:r>
            <a:r>
              <a:rPr lang="en-CA" dirty="0" err="1"/>
              <a:t>Altaro</a:t>
            </a:r>
            <a:r>
              <a:rPr lang="en-CA" dirty="0">
                <a:solidFill>
                  <a:srgbClr val="0563C1"/>
                </a:solidFill>
              </a:rPr>
              <a:t> </a:t>
            </a:r>
            <a:r>
              <a:rPr lang="en-CA" dirty="0"/>
              <a:t>VM Backup Unlimited Plus Edition to use across all your customers, at no extra fee</a:t>
            </a:r>
          </a:p>
          <a:p>
            <a:r>
              <a:rPr lang="en-CA" dirty="0">
                <a:latin typeface="+mj-lt"/>
              </a:rPr>
              <a:t>Reliable backup service: </a:t>
            </a:r>
            <a:r>
              <a:rPr lang="en-CA" dirty="0"/>
              <a:t>Provide your customers with reliable VM and physical Windows server backup and recovery services (BaaS), charging a monthly fee for managing their backups on their or your servers</a:t>
            </a:r>
          </a:p>
          <a:p>
            <a:r>
              <a:rPr lang="en-CA" dirty="0">
                <a:latin typeface="+mj-lt"/>
              </a:rPr>
              <a:t>Market leading deduplication: </a:t>
            </a:r>
            <a:r>
              <a:rPr lang="en-US" dirty="0"/>
              <a:t>Leverage our signature market-leading deduplication with an average of 64% less storage requirements</a:t>
            </a:r>
          </a:p>
          <a:p>
            <a:pPr marL="0" indent="0">
              <a:buNone/>
            </a:pPr>
            <a:endParaRPr lang="en-CA" dirty="0"/>
          </a:p>
          <a:p>
            <a:endParaRPr lang="en-CA" dirty="0"/>
          </a:p>
          <a:p>
            <a:endParaRPr lang="en-CA" dirty="0">
              <a:solidFill>
                <a:schemeClr val="tx2"/>
              </a:solidFill>
            </a:endParaRPr>
          </a:p>
          <a:p>
            <a:endParaRPr lang="en-GB" dirty="0"/>
          </a:p>
        </p:txBody>
      </p:sp>
    </p:spTree>
    <p:extLst>
      <p:ext uri="{BB962C8B-B14F-4D97-AF65-F5344CB8AC3E}">
        <p14:creationId xmlns:p14="http://schemas.microsoft.com/office/powerpoint/2010/main" val="766742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lstStyle/>
          <a:p>
            <a:r>
              <a:rPr lang="en-US" dirty="0"/>
              <a:t>BACKUPS EXECUTED THROUGH ALTARO VM BACKUP</a:t>
            </a:r>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a:xfrm>
            <a:off x="2311247" y="1527298"/>
            <a:ext cx="9364937" cy="2029818"/>
          </a:xfrm>
        </p:spPr>
        <p:txBody>
          <a:bodyPr>
            <a:noAutofit/>
          </a:bodyPr>
          <a:lstStyle/>
          <a:p>
            <a:r>
              <a:rPr lang="en-US" dirty="0">
                <a:latin typeface="+mj-lt"/>
              </a:rPr>
              <a:t>Hassle-free backup </a:t>
            </a:r>
            <a:r>
              <a:rPr lang="en-US" dirty="0">
                <a:latin typeface="+mn-lt"/>
              </a:rPr>
              <a:t>of both Hyper-V </a:t>
            </a:r>
            <a:br>
              <a:rPr lang="en-US" dirty="0">
                <a:latin typeface="+mn-lt"/>
              </a:rPr>
            </a:br>
            <a:r>
              <a:rPr lang="en-US" dirty="0">
                <a:latin typeface="+mn-lt"/>
              </a:rPr>
              <a:t>and VMware VMs, as well as any physical Windows servers</a:t>
            </a:r>
          </a:p>
          <a:p>
            <a:r>
              <a:rPr lang="en-US" dirty="0">
                <a:latin typeface="+mj-lt"/>
              </a:rPr>
              <a:t>Designed to be easy to use and deploy  </a:t>
            </a:r>
            <a:r>
              <a:rPr lang="en-US" dirty="0">
                <a:latin typeface="+mn-lt"/>
              </a:rPr>
              <a:t>– 15 minutes to install, minimal</a:t>
            </a:r>
            <a:br>
              <a:rPr lang="en-US" dirty="0">
                <a:latin typeface="+mn-lt"/>
              </a:rPr>
            </a:br>
            <a:r>
              <a:rPr lang="en-US" dirty="0">
                <a:latin typeface="+mn-lt"/>
              </a:rPr>
              <a:t> ongoing maintenance</a:t>
            </a:r>
            <a:endParaRPr lang="en-GB" sz="1400" dirty="0"/>
          </a:p>
        </p:txBody>
      </p:sp>
      <p:pic>
        <p:nvPicPr>
          <p:cNvPr id="4" name="Picture 3">
            <a:extLst>
              <a:ext uri="{FF2B5EF4-FFF2-40B4-BE49-F238E27FC236}">
                <a16:creationId xmlns:a16="http://schemas.microsoft.com/office/drawing/2014/main" id="{88C0792E-8ED8-F0A1-CE31-DD70DB2CAB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 t="8561" r="5332" b="13272"/>
          <a:stretch/>
        </p:blipFill>
        <p:spPr>
          <a:xfrm>
            <a:off x="4330145" y="3557116"/>
            <a:ext cx="5327140" cy="2781012"/>
          </a:xfrm>
          <a:prstGeom prst="roundRect">
            <a:avLst>
              <a:gd name="adj" fmla="val 3450"/>
            </a:avLst>
          </a:prstGeom>
          <a:ln w="12700">
            <a:noFill/>
          </a:ln>
        </p:spPr>
      </p:pic>
    </p:spTree>
    <p:extLst>
      <p:ext uri="{BB962C8B-B14F-4D97-AF65-F5344CB8AC3E}">
        <p14:creationId xmlns:p14="http://schemas.microsoft.com/office/powerpoint/2010/main" val="30025994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lstStyle/>
          <a:p>
            <a:r>
              <a:rPr lang="en-US" dirty="0"/>
              <a:t>EVERYTHING YOU NEED IN A BACKUP SOLUTION:</a:t>
            </a:r>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p:txBody>
          <a:bodyPr/>
          <a:lstStyle/>
          <a:p>
            <a:r>
              <a:rPr lang="en-US" dirty="0">
                <a:latin typeface="+mj-lt"/>
              </a:rPr>
              <a:t>Advanced backup </a:t>
            </a:r>
            <a:r>
              <a:rPr lang="en-US" dirty="0"/>
              <a:t>– Deduplication (63% average savings - best in the industry!), offsite replication, multiple offsite backup locations, scheduling, etc.</a:t>
            </a:r>
          </a:p>
          <a:p>
            <a:r>
              <a:rPr lang="en-US" dirty="0"/>
              <a:t>Fully supports Hyper-V Clusters (CSV &amp; SMB3) and VMware vCenter</a:t>
            </a:r>
          </a:p>
          <a:p>
            <a:pPr lvl="1">
              <a:buFont typeface="Arial" panose="020B0604020202020204" pitchFamily="34" charset="0"/>
              <a:buChar char="•"/>
            </a:pPr>
            <a:r>
              <a:rPr lang="en-GB" sz="1600" dirty="0"/>
              <a:t>Support for Azure Stack HCI</a:t>
            </a:r>
          </a:p>
          <a:p>
            <a:r>
              <a:rPr lang="en-US" dirty="0">
                <a:latin typeface="+mj-lt"/>
              </a:rPr>
              <a:t>Optimized performance </a:t>
            </a:r>
            <a:r>
              <a:rPr lang="en-US" dirty="0"/>
              <a:t>– Fast, small backups, easy on resources</a:t>
            </a:r>
          </a:p>
          <a:p>
            <a:r>
              <a:rPr lang="en-US" dirty="0">
                <a:latin typeface="+mj-lt"/>
              </a:rPr>
              <a:t>Powerful restore </a:t>
            </a:r>
            <a:r>
              <a:rPr lang="en-US" dirty="0"/>
              <a:t>– File and  Exchange item-level restore, boot from backup, cloning, restoring to different hosts, etc.</a:t>
            </a:r>
          </a:p>
          <a:p>
            <a:pPr marL="0" indent="0">
              <a:buFont typeface="Arial" panose="020B0604020202020204" pitchFamily="34" charset="0"/>
              <a:buNone/>
            </a:pPr>
            <a:endParaRPr lang="en-CA" dirty="0"/>
          </a:p>
          <a:p>
            <a:endParaRPr lang="en-CA" dirty="0"/>
          </a:p>
          <a:p>
            <a:pPr lvl="1"/>
            <a:endParaRPr lang="en-GB" dirty="0"/>
          </a:p>
        </p:txBody>
      </p:sp>
    </p:spTree>
    <p:extLst>
      <p:ext uri="{BB962C8B-B14F-4D97-AF65-F5344CB8AC3E}">
        <p14:creationId xmlns:p14="http://schemas.microsoft.com/office/powerpoint/2010/main" val="35447312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normAutofit fontScale="90000"/>
          </a:bodyPr>
          <a:lstStyle/>
          <a:p>
            <a:pPr>
              <a:lnSpc>
                <a:spcPct val="120000"/>
              </a:lnSpc>
              <a:spcBef>
                <a:spcPts val="1000"/>
              </a:spcBef>
            </a:pPr>
            <a:r>
              <a:rPr lang="en-US" sz="3100" dirty="0"/>
              <a:t>CLOUD BACKUP TO MS AZURE, AMAZON S3 AND WASABI</a:t>
            </a:r>
            <a:br>
              <a:rPr lang="en-US" dirty="0"/>
            </a:br>
            <a:r>
              <a:rPr lang="en-GB" sz="2600" dirty="0">
                <a:solidFill>
                  <a:schemeClr val="bg1"/>
                </a:solidFill>
                <a:latin typeface="+mn-lt"/>
              </a:rPr>
              <a:t>Select the cloud storage provider you prefer</a:t>
            </a:r>
            <a:endParaRPr lang="en-US" sz="2600" dirty="0">
              <a:solidFill>
                <a:schemeClr val="bg1"/>
              </a:solidFill>
            </a:endParaRPr>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p:txBody>
          <a:bodyPr/>
          <a:lstStyle/>
          <a:p>
            <a:r>
              <a:rPr lang="en-GB" dirty="0"/>
              <a:t>Native integration with MS Azure, Amazon S3 and Wasabi</a:t>
            </a:r>
          </a:p>
          <a:p>
            <a:pPr lvl="1">
              <a:buFont typeface="Arial" panose="020B0604020202020204" pitchFamily="34" charset="0"/>
              <a:buChar char="•"/>
            </a:pPr>
            <a:r>
              <a:rPr lang="en-GB" sz="1600" dirty="0"/>
              <a:t>Uses cloud storage in the most cost-effective way</a:t>
            </a:r>
          </a:p>
          <a:p>
            <a:r>
              <a:rPr lang="en-GB" dirty="0"/>
              <a:t>Fast and easy</a:t>
            </a:r>
          </a:p>
          <a:p>
            <a:r>
              <a:rPr lang="en-GB" dirty="0"/>
              <a:t>Secure and seamless data transfers</a:t>
            </a:r>
          </a:p>
          <a:p>
            <a:r>
              <a:rPr lang="en-GB" dirty="0"/>
              <a:t>Restores to different </a:t>
            </a:r>
            <a:r>
              <a:rPr lang="en-GB" dirty="0" err="1"/>
              <a:t>Altaro</a:t>
            </a:r>
            <a:r>
              <a:rPr lang="en-GB" dirty="0"/>
              <a:t> VM Backup installations</a:t>
            </a:r>
          </a:p>
          <a:p>
            <a:r>
              <a:rPr lang="en-GB" dirty="0"/>
              <a:t>No additional resources required; resulting in savings </a:t>
            </a:r>
          </a:p>
          <a:p>
            <a:r>
              <a:rPr lang="en-GB" dirty="0"/>
              <a:t>Supports our compression, encryption and industry-best deduplication; resulting in the lowest storage requirements</a:t>
            </a:r>
          </a:p>
        </p:txBody>
      </p:sp>
    </p:spTree>
    <p:extLst>
      <p:ext uri="{BB962C8B-B14F-4D97-AF65-F5344CB8AC3E}">
        <p14:creationId xmlns:p14="http://schemas.microsoft.com/office/powerpoint/2010/main" val="2400679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5E2-0F48-CE85-9D47-D207B7E93CDC}"/>
              </a:ext>
            </a:extLst>
          </p:cNvPr>
          <p:cNvSpPr>
            <a:spLocks noGrp="1"/>
          </p:cNvSpPr>
          <p:nvPr>
            <p:ph type="title"/>
          </p:nvPr>
        </p:nvSpPr>
        <p:spPr/>
        <p:txBody>
          <a:bodyPr>
            <a:normAutofit fontScale="90000"/>
          </a:bodyPr>
          <a:lstStyle/>
          <a:p>
            <a:pPr>
              <a:lnSpc>
                <a:spcPct val="120000"/>
              </a:lnSpc>
              <a:spcBef>
                <a:spcPts val="1000"/>
              </a:spcBef>
            </a:pPr>
            <a:r>
              <a:rPr lang="en-US" sz="3100" dirty="0"/>
              <a:t>ALTARO VM BACKUP FOR MSPS PRICING INFO </a:t>
            </a:r>
            <a:br>
              <a:rPr lang="en-US" dirty="0"/>
            </a:br>
            <a:r>
              <a:rPr lang="en-US" sz="2600" dirty="0">
                <a:solidFill>
                  <a:schemeClr val="bg1"/>
                </a:solidFill>
                <a:latin typeface="+mn-lt"/>
              </a:rPr>
              <a:t>Most accessible price in the industry</a:t>
            </a:r>
            <a:endParaRPr lang="en-US" sz="2600" dirty="0">
              <a:solidFill>
                <a:schemeClr val="bg1"/>
              </a:solidFill>
            </a:endParaRPr>
          </a:p>
        </p:txBody>
      </p:sp>
      <p:sp>
        <p:nvSpPr>
          <p:cNvPr id="3" name="Content Placeholder 2">
            <a:extLst>
              <a:ext uri="{FF2B5EF4-FFF2-40B4-BE49-F238E27FC236}">
                <a16:creationId xmlns:a16="http://schemas.microsoft.com/office/drawing/2014/main" id="{A0C9B4A8-0ED9-D2F6-195C-E83DCC9F79C7}"/>
              </a:ext>
            </a:extLst>
          </p:cNvPr>
          <p:cNvSpPr>
            <a:spLocks noGrp="1"/>
          </p:cNvSpPr>
          <p:nvPr>
            <p:ph idx="1"/>
          </p:nvPr>
        </p:nvSpPr>
        <p:spPr>
          <a:xfrm>
            <a:off x="2311248" y="1527298"/>
            <a:ext cx="5827917" cy="5138240"/>
          </a:xfrm>
        </p:spPr>
        <p:txBody>
          <a:bodyPr/>
          <a:lstStyle/>
          <a:p>
            <a:r>
              <a:rPr lang="en-GB" dirty="0"/>
              <a:t>Pay </a:t>
            </a:r>
            <a:r>
              <a:rPr lang="en-US" dirty="0"/>
              <a:t>per VM per month and </a:t>
            </a:r>
            <a:r>
              <a:rPr lang="en-GB" dirty="0"/>
              <a:t>per physical server per month</a:t>
            </a:r>
            <a:endParaRPr lang="en-US" dirty="0"/>
          </a:p>
          <a:p>
            <a:pPr lvl="0"/>
            <a:r>
              <a:rPr lang="en-GB" dirty="0"/>
              <a:t>Starting subscription of 10 VMs per month across all your customers</a:t>
            </a:r>
          </a:p>
          <a:p>
            <a:r>
              <a:rPr lang="en-US" dirty="0"/>
              <a:t>Price includes full access to Control Panel and license for the latest edition of Altaro VM Backup to use across your subscription customers (i.e., n</a:t>
            </a:r>
            <a:r>
              <a:rPr lang="en-GB" dirty="0"/>
              <a:t>o other licenses needed for </a:t>
            </a:r>
            <a:r>
              <a:rPr lang="en-US" dirty="0" err="1"/>
              <a:t>Altaro</a:t>
            </a:r>
            <a:r>
              <a:rPr lang="en-GB" dirty="0"/>
              <a:t> VM Backup, it’s all included in one monthly fee)</a:t>
            </a:r>
            <a:endParaRPr lang="en-US" dirty="0"/>
          </a:p>
          <a:p>
            <a:pPr lvl="0"/>
            <a:endParaRPr lang="en-MT" dirty="0"/>
          </a:p>
        </p:txBody>
      </p:sp>
      <p:pic>
        <p:nvPicPr>
          <p:cNvPr id="19" name="Graphic 18">
            <a:extLst>
              <a:ext uri="{FF2B5EF4-FFF2-40B4-BE49-F238E27FC236}">
                <a16:creationId xmlns:a16="http://schemas.microsoft.com/office/drawing/2014/main" id="{183C8DF2-CC0E-FFED-2C94-41ADFB7A7C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6075" y="1657927"/>
            <a:ext cx="3521164" cy="2216447"/>
          </a:xfrm>
          <a:prstGeom prst="rect">
            <a:avLst/>
          </a:prstGeom>
        </p:spPr>
      </p:pic>
    </p:spTree>
    <p:extLst>
      <p:ext uri="{BB962C8B-B14F-4D97-AF65-F5344CB8AC3E}">
        <p14:creationId xmlns:p14="http://schemas.microsoft.com/office/powerpoint/2010/main" val="42937913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AFFEC21-0BAC-7C1E-6F8E-ACD6AF5C3AEB}"/>
              </a:ext>
            </a:extLst>
          </p:cNvPr>
          <p:cNvSpPr/>
          <p:nvPr/>
        </p:nvSpPr>
        <p:spPr>
          <a:xfrm>
            <a:off x="7351539" y="1978575"/>
            <a:ext cx="3671506" cy="47404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Rounded Corners 9">
            <a:extLst>
              <a:ext uri="{FF2B5EF4-FFF2-40B4-BE49-F238E27FC236}">
                <a16:creationId xmlns:a16="http://schemas.microsoft.com/office/drawing/2014/main" id="{13A26288-9E9A-24C7-FBE7-0ACE34D5A11D}"/>
              </a:ext>
            </a:extLst>
          </p:cNvPr>
          <p:cNvSpPr/>
          <p:nvPr/>
        </p:nvSpPr>
        <p:spPr>
          <a:xfrm>
            <a:off x="1272283" y="1978575"/>
            <a:ext cx="3671506" cy="47404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Rounded Corners 17">
            <a:extLst>
              <a:ext uri="{FF2B5EF4-FFF2-40B4-BE49-F238E27FC236}">
                <a16:creationId xmlns:a16="http://schemas.microsoft.com/office/drawing/2014/main" id="{E3FB94DF-0610-4CAA-FE6B-26A611BA0294}"/>
              </a:ext>
            </a:extLst>
          </p:cNvPr>
          <p:cNvSpPr/>
          <p:nvPr/>
        </p:nvSpPr>
        <p:spPr>
          <a:xfrm>
            <a:off x="6544824" y="5436158"/>
            <a:ext cx="5263181" cy="1155505"/>
          </a:xfrm>
          <a:prstGeom prst="roundRect">
            <a:avLst>
              <a:gd name="adj" fmla="val 108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95B26E87-3ED8-99B0-0E3E-6F43B1CCCC60}"/>
              </a:ext>
            </a:extLst>
          </p:cNvPr>
          <p:cNvSpPr txBox="1"/>
          <p:nvPr/>
        </p:nvSpPr>
        <p:spPr>
          <a:xfrm>
            <a:off x="6649697" y="5452643"/>
            <a:ext cx="4992953" cy="383310"/>
          </a:xfrm>
          <a:prstGeom prst="rect">
            <a:avLst/>
          </a:prstGeom>
          <a:noFill/>
        </p:spPr>
        <p:txBody>
          <a:bodyPr wrap="square" rtlCol="0" anchor="ctr">
            <a:spAutoFit/>
          </a:bodyPr>
          <a:lstStyle/>
          <a:p>
            <a:pPr algn="ctr">
              <a:lnSpc>
                <a:spcPts val="2600"/>
              </a:lnSpc>
              <a:spcBef>
                <a:spcPts val="1000"/>
              </a:spcBef>
              <a:buSzPct val="90000"/>
            </a:pPr>
            <a:r>
              <a:rPr lang="en-US" sz="1400" dirty="0">
                <a:latin typeface="+mj-lt"/>
              </a:rPr>
              <a:t>Join other CRN Top 500 MSPs like: </a:t>
            </a:r>
          </a:p>
        </p:txBody>
      </p:sp>
      <p:sp>
        <p:nvSpPr>
          <p:cNvPr id="17" name="Rectangle: Rounded Corners 16">
            <a:extLst>
              <a:ext uri="{FF2B5EF4-FFF2-40B4-BE49-F238E27FC236}">
                <a16:creationId xmlns:a16="http://schemas.microsoft.com/office/drawing/2014/main" id="{E6521C33-9E3B-FE9E-BE1E-E2F686601F54}"/>
              </a:ext>
            </a:extLst>
          </p:cNvPr>
          <p:cNvSpPr/>
          <p:nvPr/>
        </p:nvSpPr>
        <p:spPr>
          <a:xfrm>
            <a:off x="445477" y="5436158"/>
            <a:ext cx="5263181" cy="1155505"/>
          </a:xfrm>
          <a:prstGeom prst="roundRect">
            <a:avLst>
              <a:gd name="adj" fmla="val 108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Content Placeholder 3">
            <a:extLst>
              <a:ext uri="{FF2B5EF4-FFF2-40B4-BE49-F238E27FC236}">
                <a16:creationId xmlns:a16="http://schemas.microsoft.com/office/drawing/2014/main" id="{7EA3E052-ED33-6F15-6680-7359C1FF1BE9}"/>
              </a:ext>
            </a:extLst>
          </p:cNvPr>
          <p:cNvSpPr>
            <a:spLocks noGrp="1"/>
          </p:cNvSpPr>
          <p:nvPr>
            <p:ph idx="14"/>
          </p:nvPr>
        </p:nvSpPr>
        <p:spPr>
          <a:xfrm>
            <a:off x="404091" y="2039813"/>
            <a:ext cx="5407890" cy="390802"/>
          </a:xfrm>
        </p:spPr>
        <p:txBody>
          <a:bodyPr/>
          <a:lstStyle/>
          <a:p>
            <a:r>
              <a:rPr lang="en-CA" dirty="0">
                <a:solidFill>
                  <a:schemeClr val="bg1"/>
                </a:solidFill>
              </a:rPr>
              <a:t>SMALL TO MEDIUM MSPS</a:t>
            </a:r>
          </a:p>
        </p:txBody>
      </p:sp>
      <p:sp>
        <p:nvSpPr>
          <p:cNvPr id="5" name="Content Placeholder 4">
            <a:extLst>
              <a:ext uri="{FF2B5EF4-FFF2-40B4-BE49-F238E27FC236}">
                <a16:creationId xmlns:a16="http://schemas.microsoft.com/office/drawing/2014/main" id="{C592112A-D136-36AC-A5A4-818719EAA79A}"/>
              </a:ext>
            </a:extLst>
          </p:cNvPr>
          <p:cNvSpPr>
            <a:spLocks noGrp="1"/>
          </p:cNvSpPr>
          <p:nvPr>
            <p:ph idx="16"/>
          </p:nvPr>
        </p:nvSpPr>
        <p:spPr>
          <a:xfrm>
            <a:off x="6450357" y="2039813"/>
            <a:ext cx="5407890" cy="390802"/>
          </a:xfrm>
        </p:spPr>
        <p:txBody>
          <a:bodyPr/>
          <a:lstStyle/>
          <a:p>
            <a:r>
              <a:rPr lang="en-CA" dirty="0">
                <a:solidFill>
                  <a:schemeClr val="bg1"/>
                </a:solidFill>
              </a:rPr>
              <a:t>LARGE MSPS</a:t>
            </a:r>
          </a:p>
        </p:txBody>
      </p:sp>
      <p:sp>
        <p:nvSpPr>
          <p:cNvPr id="6" name="Text Placeholder 5">
            <a:extLst>
              <a:ext uri="{FF2B5EF4-FFF2-40B4-BE49-F238E27FC236}">
                <a16:creationId xmlns:a16="http://schemas.microsoft.com/office/drawing/2014/main" id="{E0E87E06-9540-28F0-903B-1E6D9F1F828D}"/>
              </a:ext>
            </a:extLst>
          </p:cNvPr>
          <p:cNvSpPr>
            <a:spLocks noGrp="1"/>
          </p:cNvSpPr>
          <p:nvPr>
            <p:ph type="body" sz="quarter" idx="17"/>
          </p:nvPr>
        </p:nvSpPr>
        <p:spPr>
          <a:xfrm>
            <a:off x="404090" y="2574925"/>
            <a:ext cx="5691909" cy="4567238"/>
          </a:xfrm>
        </p:spPr>
        <p:txBody>
          <a:bodyPr/>
          <a:lstStyle/>
          <a:p>
            <a:pPr marL="0" indent="0">
              <a:lnSpc>
                <a:spcPts val="2200"/>
              </a:lnSpc>
              <a:buFont typeface="Wingdings" panose="05000000000000000000" pitchFamily="2" charset="2"/>
              <a:buNone/>
            </a:pPr>
            <a:r>
              <a:rPr lang="en-CA" sz="1800" dirty="0">
                <a:latin typeface="+mj-lt"/>
              </a:rPr>
              <a:t>Grow your MSP business faster with </a:t>
            </a:r>
            <a:r>
              <a:rPr lang="en-CA" sz="1800" dirty="0" err="1">
                <a:latin typeface="+mj-lt"/>
              </a:rPr>
              <a:t>Altaro</a:t>
            </a:r>
            <a:endParaRPr lang="en-CA" sz="1800" dirty="0">
              <a:latin typeface="+mj-lt"/>
            </a:endParaRPr>
          </a:p>
          <a:p>
            <a:r>
              <a:rPr lang="en-CA" sz="1600" dirty="0"/>
              <a:t>Multi-tenant online console - Save time and money through centralized management of all your customers</a:t>
            </a:r>
          </a:p>
          <a:p>
            <a:r>
              <a:rPr lang="en-CA" sz="1600" dirty="0"/>
              <a:t>Pay per VM and any physical Windows servers backed up per month at the most accessible price in the industry</a:t>
            </a:r>
          </a:p>
          <a:p>
            <a:r>
              <a:rPr lang="en-CA" sz="1600" dirty="0"/>
              <a:t>Start small and scale up to 1,000s of machines – </a:t>
            </a:r>
            <a:br>
              <a:rPr lang="en-CA" sz="1600" dirty="0"/>
            </a:br>
            <a:r>
              <a:rPr lang="en-CA" sz="1600" dirty="0"/>
              <a:t>No binding contracts</a:t>
            </a:r>
          </a:p>
          <a:p>
            <a:r>
              <a:rPr lang="en-CA" sz="1600" dirty="0"/>
              <a:t>Outstanding 24/7 support - Instant, expert help at your fingertips, as part of the package</a:t>
            </a:r>
          </a:p>
          <a:p>
            <a:endParaRPr lang="en-CA" dirty="0"/>
          </a:p>
        </p:txBody>
      </p:sp>
      <p:sp>
        <p:nvSpPr>
          <p:cNvPr id="7" name="Text Placeholder 6">
            <a:extLst>
              <a:ext uri="{FF2B5EF4-FFF2-40B4-BE49-F238E27FC236}">
                <a16:creationId xmlns:a16="http://schemas.microsoft.com/office/drawing/2014/main" id="{CD00786C-6936-C4EF-AC06-828220D1D41B}"/>
              </a:ext>
            </a:extLst>
          </p:cNvPr>
          <p:cNvSpPr>
            <a:spLocks noGrp="1"/>
          </p:cNvSpPr>
          <p:nvPr>
            <p:ph type="body" sz="quarter" idx="18"/>
          </p:nvPr>
        </p:nvSpPr>
        <p:spPr>
          <a:xfrm>
            <a:off x="6449633" y="2574925"/>
            <a:ext cx="5407890" cy="2665370"/>
          </a:xfrm>
        </p:spPr>
        <p:txBody>
          <a:bodyPr/>
          <a:lstStyle/>
          <a:p>
            <a:pPr marL="0" indent="0">
              <a:lnSpc>
                <a:spcPts val="2200"/>
              </a:lnSpc>
              <a:buNone/>
            </a:pPr>
            <a:r>
              <a:rPr lang="en-CA" sz="1800" dirty="0">
                <a:latin typeface="+mj-lt"/>
              </a:rPr>
              <a:t>Benefit from personalized, speedy service</a:t>
            </a:r>
          </a:p>
          <a:p>
            <a:pPr>
              <a:buClr>
                <a:schemeClr val="bg2"/>
              </a:buClr>
            </a:pPr>
            <a:r>
              <a:rPr lang="en-CA" sz="1600" dirty="0"/>
              <a:t>Multi-tenant online console – Manage all your customers through one central view, for easy monitoring and billing</a:t>
            </a:r>
          </a:p>
          <a:p>
            <a:pPr>
              <a:buClr>
                <a:schemeClr val="bg2"/>
              </a:buClr>
            </a:pPr>
            <a:r>
              <a:rPr lang="en-CA" sz="1600" dirty="0"/>
              <a:t>Scalable to fit your needs – Easily manage 1,000s of machines across 100s of customers</a:t>
            </a:r>
          </a:p>
          <a:p>
            <a:pPr>
              <a:buClr>
                <a:schemeClr val="bg2"/>
              </a:buClr>
            </a:pPr>
            <a:r>
              <a:rPr lang="en-CA" sz="1600" dirty="0"/>
              <a:t>Dedicated 24/7 support – Speak direct to experts, fast; call response of &lt;30 seconds; no gatekeepers</a:t>
            </a:r>
          </a:p>
          <a:p>
            <a:pPr>
              <a:buClr>
                <a:schemeClr val="bg2"/>
              </a:buClr>
            </a:pPr>
            <a:r>
              <a:rPr lang="en-CA" sz="1600" dirty="0"/>
              <a:t>Direct access to the CEO and C-level team</a:t>
            </a:r>
          </a:p>
          <a:p>
            <a:endParaRPr lang="en-CA" dirty="0"/>
          </a:p>
        </p:txBody>
      </p:sp>
      <p:sp>
        <p:nvSpPr>
          <p:cNvPr id="2" name="Title 1">
            <a:extLst>
              <a:ext uri="{FF2B5EF4-FFF2-40B4-BE49-F238E27FC236}">
                <a16:creationId xmlns:a16="http://schemas.microsoft.com/office/drawing/2014/main" id="{684DC6B6-5434-55E8-0BF3-AC2D6C0D5E1F}"/>
              </a:ext>
            </a:extLst>
          </p:cNvPr>
          <p:cNvSpPr>
            <a:spLocks noGrp="1"/>
          </p:cNvSpPr>
          <p:nvPr>
            <p:ph type="title" idx="4294967295"/>
          </p:nvPr>
        </p:nvSpPr>
        <p:spPr>
          <a:xfrm>
            <a:off x="404089" y="1333748"/>
            <a:ext cx="11383098" cy="495052"/>
          </a:xfrm>
          <a:prstGeom prst="rect">
            <a:avLst/>
          </a:prstGeom>
        </p:spPr>
        <p:txBody>
          <a:bodyPr/>
          <a:lstStyle/>
          <a:p>
            <a:pPr algn="ctr"/>
            <a:r>
              <a:rPr lang="en-CA" dirty="0"/>
              <a:t>TAILORMADE FOR YOUR NEEDS</a:t>
            </a:r>
          </a:p>
        </p:txBody>
      </p:sp>
      <p:sp>
        <p:nvSpPr>
          <p:cNvPr id="9" name="TextBox 8">
            <a:extLst>
              <a:ext uri="{FF2B5EF4-FFF2-40B4-BE49-F238E27FC236}">
                <a16:creationId xmlns:a16="http://schemas.microsoft.com/office/drawing/2014/main" id="{C748CF89-E042-C11E-ECFA-624484C51466}"/>
              </a:ext>
            </a:extLst>
          </p:cNvPr>
          <p:cNvSpPr txBox="1"/>
          <p:nvPr/>
        </p:nvSpPr>
        <p:spPr>
          <a:xfrm>
            <a:off x="550350" y="5472739"/>
            <a:ext cx="4992953" cy="383310"/>
          </a:xfrm>
          <a:prstGeom prst="rect">
            <a:avLst/>
          </a:prstGeom>
          <a:noFill/>
        </p:spPr>
        <p:txBody>
          <a:bodyPr wrap="square" rtlCol="0" anchor="ctr">
            <a:spAutoFit/>
          </a:bodyPr>
          <a:lstStyle/>
          <a:p>
            <a:pPr algn="ctr">
              <a:lnSpc>
                <a:spcPts val="2600"/>
              </a:lnSpc>
              <a:spcBef>
                <a:spcPts val="1000"/>
              </a:spcBef>
              <a:buSzPct val="90000"/>
            </a:pPr>
            <a:r>
              <a:rPr lang="en-CA" sz="1400" dirty="0">
                <a:latin typeface="+mj-lt"/>
              </a:rPr>
              <a:t>Join thousands of successful MSPs that partner with us.</a:t>
            </a:r>
          </a:p>
        </p:txBody>
      </p:sp>
      <p:pic>
        <p:nvPicPr>
          <p:cNvPr id="12" name="Picture 11" descr="A picture containing tree&#10;&#10;Description automatically generated">
            <a:extLst>
              <a:ext uri="{FF2B5EF4-FFF2-40B4-BE49-F238E27FC236}">
                <a16:creationId xmlns:a16="http://schemas.microsoft.com/office/drawing/2014/main" id="{EB6D3718-3439-2AAE-3152-B756E19C8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441" y="6057496"/>
            <a:ext cx="1181766" cy="306384"/>
          </a:xfrm>
          <a:prstGeom prst="rect">
            <a:avLst/>
          </a:prstGeom>
        </p:spPr>
      </p:pic>
      <p:pic>
        <p:nvPicPr>
          <p:cNvPr id="13" name="Picture 12" descr="A close up of a logo&#10;&#10;Description automatically generated">
            <a:extLst>
              <a:ext uri="{FF2B5EF4-FFF2-40B4-BE49-F238E27FC236}">
                <a16:creationId xmlns:a16="http://schemas.microsoft.com/office/drawing/2014/main" id="{54C7611D-A080-C5BF-DD64-55863717C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05" y="6015685"/>
            <a:ext cx="970700" cy="298022"/>
          </a:xfrm>
          <a:prstGeom prst="rect">
            <a:avLst/>
          </a:prstGeom>
        </p:spPr>
      </p:pic>
      <p:pic>
        <p:nvPicPr>
          <p:cNvPr id="14" name="Picture 13" descr="A picture containing food, lotion, bottle&#10;&#10;Description automatically generated">
            <a:extLst>
              <a:ext uri="{FF2B5EF4-FFF2-40B4-BE49-F238E27FC236}">
                <a16:creationId xmlns:a16="http://schemas.microsoft.com/office/drawing/2014/main" id="{D81FAD0C-10B8-351E-2550-0F92AE65F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558" y="5978444"/>
            <a:ext cx="532161" cy="396290"/>
          </a:xfrm>
          <a:prstGeom prst="rect">
            <a:avLst/>
          </a:prstGeom>
        </p:spPr>
      </p:pic>
      <p:pic>
        <p:nvPicPr>
          <p:cNvPr id="15" name="Picture 14" descr="A picture containing fence, table, building, sitting&#10;&#10;Description automatically generated">
            <a:extLst>
              <a:ext uri="{FF2B5EF4-FFF2-40B4-BE49-F238E27FC236}">
                <a16:creationId xmlns:a16="http://schemas.microsoft.com/office/drawing/2014/main" id="{3685E3A9-EEA4-23CF-A34A-79965F7AD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7391" y="6063267"/>
            <a:ext cx="870929" cy="324282"/>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ADAC5E15-E2B4-124D-8EFB-E382D645F0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771" y="6004531"/>
            <a:ext cx="568275" cy="441992"/>
          </a:xfrm>
          <a:prstGeom prst="rect">
            <a:avLst/>
          </a:prstGeom>
        </p:spPr>
      </p:pic>
      <p:grpSp>
        <p:nvGrpSpPr>
          <p:cNvPr id="27" name="Group 26">
            <a:extLst>
              <a:ext uri="{FF2B5EF4-FFF2-40B4-BE49-F238E27FC236}">
                <a16:creationId xmlns:a16="http://schemas.microsoft.com/office/drawing/2014/main" id="{92F9BBF2-73BD-CA5E-0478-CA938DB9572E}"/>
              </a:ext>
            </a:extLst>
          </p:cNvPr>
          <p:cNvGrpSpPr/>
          <p:nvPr/>
        </p:nvGrpSpPr>
        <p:grpSpPr>
          <a:xfrm>
            <a:off x="6818358" y="6048301"/>
            <a:ext cx="4664687" cy="335675"/>
            <a:chOff x="6678415" y="5979140"/>
            <a:chExt cx="5840134" cy="420261"/>
          </a:xfrm>
        </p:grpSpPr>
        <p:pic>
          <p:nvPicPr>
            <p:cNvPr id="21" name="Picture 20" descr="A close up of a logo&#10;&#10;Description automatically generated">
              <a:extLst>
                <a:ext uri="{FF2B5EF4-FFF2-40B4-BE49-F238E27FC236}">
                  <a16:creationId xmlns:a16="http://schemas.microsoft.com/office/drawing/2014/main" id="{1B1477F1-0A18-3BE6-A129-A1ED984BA65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0050" y="5979140"/>
              <a:ext cx="1308812" cy="420261"/>
            </a:xfrm>
            <a:prstGeom prst="rect">
              <a:avLst/>
            </a:prstGeom>
          </p:spPr>
        </p:pic>
        <p:pic>
          <p:nvPicPr>
            <p:cNvPr id="23" name="Picture 22">
              <a:extLst>
                <a:ext uri="{FF2B5EF4-FFF2-40B4-BE49-F238E27FC236}">
                  <a16:creationId xmlns:a16="http://schemas.microsoft.com/office/drawing/2014/main" id="{85D81C44-8F63-7F30-15C6-16D3CDB19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3691" y="6005850"/>
              <a:ext cx="1611509" cy="344277"/>
            </a:xfrm>
            <a:prstGeom prst="rect">
              <a:avLst/>
            </a:prstGeom>
          </p:spPr>
        </p:pic>
        <p:pic>
          <p:nvPicPr>
            <p:cNvPr id="24" name="Picture 23">
              <a:extLst>
                <a:ext uri="{FF2B5EF4-FFF2-40B4-BE49-F238E27FC236}">
                  <a16:creationId xmlns:a16="http://schemas.microsoft.com/office/drawing/2014/main" id="{B2ACCAFC-A45C-ECFA-4EDE-453BF7C4F7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6688" y="6086726"/>
              <a:ext cx="1111861" cy="186606"/>
            </a:xfrm>
            <a:prstGeom prst="rect">
              <a:avLst/>
            </a:prstGeom>
          </p:spPr>
        </p:pic>
        <p:pic>
          <p:nvPicPr>
            <p:cNvPr id="26" name="Picture 25">
              <a:extLst>
                <a:ext uri="{FF2B5EF4-FFF2-40B4-BE49-F238E27FC236}">
                  <a16:creationId xmlns:a16="http://schemas.microsoft.com/office/drawing/2014/main" id="{D8BDF895-FF26-59B2-7424-84697A5F960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8415" y="6049464"/>
              <a:ext cx="1188344" cy="279610"/>
            </a:xfrm>
            <a:prstGeom prst="rect">
              <a:avLst/>
            </a:prstGeom>
          </p:spPr>
        </p:pic>
      </p:grpSp>
    </p:spTree>
    <p:extLst>
      <p:ext uri="{BB962C8B-B14F-4D97-AF65-F5344CB8AC3E}">
        <p14:creationId xmlns:p14="http://schemas.microsoft.com/office/powerpoint/2010/main" val="140973979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DD00-29A5-0CE8-6775-329433D89FE3}"/>
              </a:ext>
            </a:extLst>
          </p:cNvPr>
          <p:cNvSpPr>
            <a:spLocks noGrp="1"/>
          </p:cNvSpPr>
          <p:nvPr>
            <p:ph type="title"/>
          </p:nvPr>
        </p:nvSpPr>
        <p:spPr/>
        <p:txBody>
          <a:bodyPr/>
          <a:lstStyle/>
          <a:p>
            <a:r>
              <a:rPr lang="nn-NO" dirty="0"/>
              <a:t>HORNETSECURIY’S</a:t>
            </a:r>
            <a:br>
              <a:rPr lang="nn-NO" dirty="0"/>
            </a:br>
            <a:r>
              <a:rPr lang="nn-NO" dirty="0"/>
              <a:t>ALTARO VM BACKUP FOR MSPS </a:t>
            </a:r>
          </a:p>
        </p:txBody>
      </p:sp>
    </p:spTree>
    <p:extLst>
      <p:ext uri="{BB962C8B-B14F-4D97-AF65-F5344CB8AC3E}">
        <p14:creationId xmlns:p14="http://schemas.microsoft.com/office/powerpoint/2010/main" val="321295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a:spLocks noGrp="1"/>
          </p:cNvSpPr>
          <p:nvPr>
            <p:ph type="body" sz="quarter" idx="19"/>
          </p:nvPr>
        </p:nvSpPr>
        <p:spPr/>
        <p:txBody>
          <a:bodyPr/>
          <a:lstStyle/>
          <a:p>
            <a:r>
              <a:rPr lang="en-CA" sz="2800" dirty="0">
                <a:solidFill>
                  <a:srgbClr val="00A3DA"/>
                </a:solidFill>
                <a:latin typeface="Hornet SemiBold" panose="00000700000000000000" pitchFamily="2" charset="0"/>
              </a:rPr>
              <a:t>NEW PRODUCT VERSION: VM BACKUP V9</a:t>
            </a:r>
          </a:p>
        </p:txBody>
      </p:sp>
      <p:sp>
        <p:nvSpPr>
          <p:cNvPr id="4" name="Text Placeholder 3">
            <a:extLst>
              <a:ext uri="{FF2B5EF4-FFF2-40B4-BE49-F238E27FC236}">
                <a16:creationId xmlns:a16="http://schemas.microsoft.com/office/drawing/2014/main" id="{705F7EA2-837F-4C48-A60B-89797151593D}"/>
              </a:ext>
            </a:extLst>
          </p:cNvPr>
          <p:cNvSpPr>
            <a:spLocks noGrp="1"/>
          </p:cNvSpPr>
          <p:nvPr>
            <p:ph type="body" sz="quarter" idx="23"/>
          </p:nvPr>
        </p:nvSpPr>
        <p:spPr>
          <a:xfrm>
            <a:off x="781415" y="1467756"/>
            <a:ext cx="10702121" cy="4692820"/>
          </a:xfrm>
        </p:spPr>
        <p:txBody>
          <a:bodyPr/>
          <a:lstStyle/>
          <a:p>
            <a:pPr marL="0" indent="0">
              <a:buClr>
                <a:srgbClr val="00A3DA"/>
              </a:buClr>
              <a:buNone/>
            </a:pPr>
            <a:r>
              <a:rPr lang="en-US" sz="1800" dirty="0">
                <a:solidFill>
                  <a:schemeClr val="bg1"/>
                </a:solidFill>
                <a:latin typeface="Hornet" panose="00000500000000000000" pitchFamily="2" charset="0"/>
              </a:rPr>
              <a:t>The latest version of VM Backup will be released soon and will include the following new features</a:t>
            </a:r>
            <a:r>
              <a:rPr lang="de-DE" sz="1800" dirty="0">
                <a:solidFill>
                  <a:schemeClr val="bg1"/>
                </a:solidFill>
                <a:latin typeface="Hornet" panose="00000500000000000000" pitchFamily="2" charset="0"/>
              </a:rPr>
              <a:t>:</a:t>
            </a:r>
          </a:p>
          <a:p>
            <a:pPr marL="0" indent="0">
              <a:buClr>
                <a:srgbClr val="00A3DA"/>
              </a:buClr>
              <a:buNone/>
            </a:pPr>
            <a:r>
              <a:rPr lang="de-DE" sz="2000" dirty="0">
                <a:solidFill>
                  <a:schemeClr val="bg2"/>
                </a:solidFill>
                <a:latin typeface="Hornet" panose="00000500000000000000" pitchFamily="2" charset="0"/>
              </a:rPr>
              <a:t>Ransomware </a:t>
            </a:r>
            <a:r>
              <a:rPr lang="de-DE" sz="2000" dirty="0" err="1">
                <a:solidFill>
                  <a:schemeClr val="bg2"/>
                </a:solidFill>
                <a:latin typeface="Hornet" panose="00000500000000000000" pitchFamily="2" charset="0"/>
              </a:rPr>
              <a:t>protection</a:t>
            </a:r>
            <a:r>
              <a:rPr lang="de-DE" sz="2000" dirty="0">
                <a:solidFill>
                  <a:schemeClr val="bg2"/>
                </a:solidFill>
                <a:latin typeface="Hornet" panose="00000500000000000000" pitchFamily="2" charset="0"/>
              </a:rPr>
              <a:t> </a:t>
            </a:r>
            <a:r>
              <a:rPr lang="de-DE" sz="2000" dirty="0">
                <a:solidFill>
                  <a:schemeClr val="bg1"/>
                </a:solidFill>
                <a:latin typeface="Hornet" panose="00000500000000000000" pitchFamily="2" charset="0"/>
              </a:rPr>
              <a:t>via </a:t>
            </a:r>
            <a:r>
              <a:rPr lang="de-DE" sz="2000" dirty="0" err="1">
                <a:solidFill>
                  <a:schemeClr val="tx2"/>
                </a:solidFill>
                <a:latin typeface="Hornet" panose="00000500000000000000" pitchFamily="2" charset="0"/>
              </a:rPr>
              <a:t>Immutable</a:t>
            </a:r>
            <a:r>
              <a:rPr lang="de-DE" sz="2000" dirty="0">
                <a:solidFill>
                  <a:schemeClr val="tx2"/>
                </a:solidFill>
                <a:latin typeface="Hornet" panose="00000500000000000000" pitchFamily="2" charset="0"/>
              </a:rPr>
              <a:t> Cloud Storage </a:t>
            </a:r>
            <a:r>
              <a:rPr lang="de-DE" sz="2000" dirty="0" err="1">
                <a:solidFill>
                  <a:schemeClr val="bg1"/>
                </a:solidFill>
                <a:latin typeface="Hornet" panose="00000500000000000000" pitchFamily="2" charset="0"/>
              </a:rPr>
              <a:t>using</a:t>
            </a:r>
            <a:r>
              <a:rPr lang="de-DE" sz="2000" dirty="0">
                <a:solidFill>
                  <a:schemeClr val="bg1"/>
                </a:solidFill>
                <a:latin typeface="Hornet" panose="00000500000000000000" pitchFamily="2" charset="0"/>
              </a:rPr>
              <a:t> Wasabi, Amazon S3 and Azure</a:t>
            </a:r>
            <a:br>
              <a:rPr lang="en-GB" sz="2000" dirty="0">
                <a:solidFill>
                  <a:schemeClr val="bg1"/>
                </a:solidFill>
                <a:latin typeface="Hornet" panose="00000500000000000000" pitchFamily="2" charset="0"/>
              </a:rPr>
            </a:br>
            <a:endParaRPr lang="en-GB" sz="2000" dirty="0">
              <a:solidFill>
                <a:schemeClr val="bg1"/>
              </a:solidFill>
              <a:latin typeface="Hornet" panose="00000500000000000000" pitchFamily="2" charset="0"/>
            </a:endParaRPr>
          </a:p>
          <a:p>
            <a:pPr lvl="1">
              <a:buClr>
                <a:srgbClr val="00A3DA"/>
              </a:buClr>
            </a:pPr>
            <a:r>
              <a:rPr lang="en-US" dirty="0">
                <a:solidFill>
                  <a:schemeClr val="bg1"/>
                </a:solidFill>
                <a:latin typeface="Hornet" panose="00000500000000000000" pitchFamily="2" charset="0"/>
              </a:rPr>
              <a:t>Backups are protected using immutable cloud storage
Data cannot be deleted, modified, or removed by anyone for a set duration</a:t>
            </a:r>
            <a:endParaRPr lang="de-DE" dirty="0">
              <a:solidFill>
                <a:schemeClr val="bg1"/>
              </a:solidFill>
              <a:latin typeface="Hornet" panose="00000500000000000000" pitchFamily="2" charset="0"/>
            </a:endParaRPr>
          </a:p>
          <a:p>
            <a:pPr lvl="1">
              <a:buClr>
                <a:srgbClr val="00A3DA"/>
              </a:buClr>
            </a:pPr>
            <a:endParaRPr lang="de-DE" dirty="0">
              <a:solidFill>
                <a:schemeClr val="bg1"/>
              </a:solidFill>
              <a:latin typeface="Hornet" panose="00000500000000000000" pitchFamily="2" charset="0"/>
            </a:endParaRPr>
          </a:p>
          <a:p>
            <a:pPr lvl="1">
              <a:buClr>
                <a:srgbClr val="00A3DA"/>
              </a:buClr>
            </a:pPr>
            <a:r>
              <a:rPr lang="de-DE" dirty="0">
                <a:solidFill>
                  <a:schemeClr val="bg1"/>
                </a:solidFill>
                <a:latin typeface="Hornet" panose="00000500000000000000" pitchFamily="2" charset="0"/>
              </a:rPr>
              <a:t>Benefits:</a:t>
            </a:r>
            <a:br>
              <a:rPr lang="en-GB" dirty="0">
                <a:solidFill>
                  <a:schemeClr val="bg1"/>
                </a:solidFill>
                <a:latin typeface="Hornet" panose="00000500000000000000" pitchFamily="2" charset="0"/>
              </a:rPr>
            </a:br>
            <a:endParaRPr lang="en-GB" sz="1600" dirty="0">
              <a:solidFill>
                <a:schemeClr val="bg1"/>
              </a:solidFill>
              <a:latin typeface="Hornet" panose="00000500000000000000" pitchFamily="2" charset="0"/>
            </a:endParaRPr>
          </a:p>
          <a:p>
            <a:pPr lvl="3">
              <a:buClr>
                <a:srgbClr val="00A3DA"/>
              </a:buClr>
              <a:buFont typeface="Arial" panose="020B0604020202020204" pitchFamily="34" charset="0"/>
              <a:buChar char="•"/>
            </a:pPr>
            <a:r>
              <a:rPr lang="en-US" sz="1600" dirty="0">
                <a:solidFill>
                  <a:schemeClr val="bg1"/>
                </a:solidFill>
                <a:latin typeface="Hornet" panose="00000500000000000000" pitchFamily="2" charset="0"/>
              </a:rPr>
              <a:t>Tamper-proof protection of backup data whilst it is under the defined immutable policy</a:t>
            </a:r>
          </a:p>
          <a:p>
            <a:pPr lvl="3">
              <a:buClr>
                <a:srgbClr val="00A3DA"/>
              </a:buClr>
              <a:buFont typeface="Arial" panose="020B0604020202020204" pitchFamily="34" charset="0"/>
              <a:buChar char="•"/>
            </a:pPr>
            <a:endParaRPr lang="de-DE" sz="1600" dirty="0">
              <a:solidFill>
                <a:schemeClr val="bg1"/>
              </a:solidFill>
              <a:latin typeface="Hornet" panose="00000500000000000000" pitchFamily="2" charset="0"/>
            </a:endParaRPr>
          </a:p>
          <a:p>
            <a:pPr lvl="3">
              <a:buClr>
                <a:srgbClr val="00A3DA"/>
              </a:buClr>
              <a:buFont typeface="Arial" panose="020B0604020202020204" pitchFamily="34" charset="0"/>
              <a:buChar char="•"/>
            </a:pPr>
            <a:r>
              <a:rPr lang="en-US" sz="1600" dirty="0">
                <a:solidFill>
                  <a:schemeClr val="bg1"/>
                </a:solidFill>
                <a:latin typeface="Hornet" panose="00000500000000000000" pitchFamily="2" charset="0"/>
              </a:rPr>
              <a:t>Fulfillment of compliance requirements of insurance companies and within the framework of the GDPR</a:t>
            </a:r>
          </a:p>
          <a:p>
            <a:pPr lvl="3">
              <a:buClr>
                <a:srgbClr val="00A3DA"/>
              </a:buClr>
              <a:buFont typeface="Arial" panose="020B0604020202020204" pitchFamily="34" charset="0"/>
              <a:buChar char="•"/>
            </a:pPr>
            <a:endParaRPr lang="de-DE" sz="1600" dirty="0">
              <a:solidFill>
                <a:schemeClr val="bg1"/>
              </a:solidFill>
              <a:latin typeface="Hornet" panose="00000500000000000000" pitchFamily="2" charset="0"/>
            </a:endParaRPr>
          </a:p>
          <a:p>
            <a:pPr lvl="3">
              <a:buClr>
                <a:srgbClr val="00A3DA"/>
              </a:buClr>
              <a:buFont typeface="Arial" panose="020B0604020202020204" pitchFamily="34" charset="0"/>
              <a:buChar char="•"/>
            </a:pPr>
            <a:r>
              <a:rPr lang="en-US" sz="1600" dirty="0">
                <a:solidFill>
                  <a:schemeClr val="bg1"/>
                </a:solidFill>
                <a:latin typeface="Hornet" panose="00000500000000000000" pitchFamily="2" charset="0"/>
              </a:rPr>
              <a:t>Data cannot be changed or deleted by any user (including administrators or root)</a:t>
            </a:r>
            <a:endParaRPr lang="en-GB" sz="1600" dirty="0">
              <a:solidFill>
                <a:schemeClr val="bg1"/>
              </a:solidFill>
              <a:latin typeface="Hornet" panose="00000500000000000000" pitchFamily="2" charset="0"/>
            </a:endParaRPr>
          </a:p>
        </p:txBody>
      </p:sp>
      <p:pic>
        <p:nvPicPr>
          <p:cNvPr id="1032" name="Picture 8" descr="Ransomware Svg Png Icon Free Download (#476329) - OnlineWebFonts.COM">
            <a:extLst>
              <a:ext uri="{FF2B5EF4-FFF2-40B4-BE49-F238E27FC236}">
                <a16:creationId xmlns:a16="http://schemas.microsoft.com/office/drawing/2014/main" id="{8B7F33E0-DBEA-9C6C-0849-C0585181DBC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7475" y="4894628"/>
            <a:ext cx="1530991" cy="83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44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312B-D923-5B91-E058-B028D5F6F3FF}"/>
              </a:ext>
            </a:extLst>
          </p:cNvPr>
          <p:cNvSpPr>
            <a:spLocks noGrp="1"/>
          </p:cNvSpPr>
          <p:nvPr>
            <p:ph type="title"/>
          </p:nvPr>
        </p:nvSpPr>
        <p:spPr/>
        <p:txBody>
          <a:bodyPr/>
          <a:lstStyle/>
          <a:p>
            <a:r>
              <a:rPr lang="en-US" dirty="0"/>
              <a:t>OUTSTANDING 24/7 SUPPORT –</a:t>
            </a:r>
            <a:br>
              <a:rPr lang="en-US" dirty="0"/>
            </a:br>
            <a:r>
              <a:rPr lang="en-US" dirty="0"/>
              <a:t> AT NO EXTRA COST</a:t>
            </a:r>
            <a:endParaRPr lang="en-CA" dirty="0"/>
          </a:p>
        </p:txBody>
      </p:sp>
    </p:spTree>
    <p:extLst>
      <p:ext uri="{BB962C8B-B14F-4D97-AF65-F5344CB8AC3E}">
        <p14:creationId xmlns:p14="http://schemas.microsoft.com/office/powerpoint/2010/main" val="212493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CE84-83A4-B497-94E1-87F406370642}"/>
              </a:ext>
            </a:extLst>
          </p:cNvPr>
          <p:cNvSpPr>
            <a:spLocks noGrp="1"/>
          </p:cNvSpPr>
          <p:nvPr>
            <p:ph type="title"/>
          </p:nvPr>
        </p:nvSpPr>
        <p:spPr/>
        <p:txBody>
          <a:bodyPr/>
          <a:lstStyle/>
          <a:p>
            <a:r>
              <a:rPr lang="en-US" dirty="0"/>
              <a:t>24/7 SUPPORT – “THE BEST IN THE IT INDUSTRY”</a:t>
            </a:r>
            <a:endParaRPr lang="en-CA" dirty="0"/>
          </a:p>
        </p:txBody>
      </p:sp>
      <p:sp>
        <p:nvSpPr>
          <p:cNvPr id="3" name="Content Placeholder 2">
            <a:extLst>
              <a:ext uri="{FF2B5EF4-FFF2-40B4-BE49-F238E27FC236}">
                <a16:creationId xmlns:a16="http://schemas.microsoft.com/office/drawing/2014/main" id="{3C8D731E-BF00-1BE7-7605-1FC0CFD5ADC3}"/>
              </a:ext>
            </a:extLst>
          </p:cNvPr>
          <p:cNvSpPr>
            <a:spLocks noGrp="1"/>
          </p:cNvSpPr>
          <p:nvPr>
            <p:ph idx="1"/>
          </p:nvPr>
        </p:nvSpPr>
        <p:spPr>
          <a:xfrm>
            <a:off x="2311248" y="1366525"/>
            <a:ext cx="9133826" cy="5138240"/>
          </a:xfrm>
        </p:spPr>
        <p:txBody>
          <a:bodyPr>
            <a:noAutofit/>
          </a:bodyPr>
          <a:lstStyle/>
          <a:p>
            <a:pPr marL="0" indent="0">
              <a:buNone/>
            </a:pPr>
            <a:r>
              <a:rPr lang="en-US" sz="1800" dirty="0"/>
              <a:t>“You are the best company I’ve ever been in touch</a:t>
            </a:r>
            <a:br>
              <a:rPr lang="en-US" sz="1800" dirty="0"/>
            </a:br>
            <a:r>
              <a:rPr lang="en-US" sz="1800" dirty="0"/>
              <a:t>with when it comes to customer support!”</a:t>
            </a:r>
          </a:p>
          <a:p>
            <a:pPr marL="396000" lvl="1" indent="0">
              <a:buNone/>
            </a:pPr>
            <a:r>
              <a:rPr lang="en-US" sz="1500" dirty="0"/>
              <a:t>          - </a:t>
            </a:r>
            <a:r>
              <a:rPr lang="en-US" sz="1500" dirty="0" err="1"/>
              <a:t>Wenche</a:t>
            </a:r>
            <a:r>
              <a:rPr lang="en-US" sz="1500" dirty="0"/>
              <a:t> </a:t>
            </a:r>
            <a:r>
              <a:rPr lang="en-US" sz="1500" dirty="0" err="1"/>
              <a:t>Ostmo</a:t>
            </a:r>
            <a:r>
              <a:rPr lang="en-US" sz="1500" dirty="0"/>
              <a:t>, Ministry of Justice and Public Security</a:t>
            </a:r>
          </a:p>
          <a:p>
            <a:pPr marL="0" indent="0">
              <a:buNone/>
            </a:pPr>
            <a:endParaRPr lang="en-US" sz="1800" dirty="0"/>
          </a:p>
          <a:p>
            <a:pPr marL="0" indent="0">
              <a:buNone/>
            </a:pPr>
            <a:r>
              <a:rPr lang="en-US" sz="1800" dirty="0"/>
              <a:t>"Excellent and fast support response for an excellent backup program! You guys really know what your customers need, and that’s fast support! Most companies ‘forget’ support after the purchase of the product/service but not you." </a:t>
            </a:r>
            <a:br>
              <a:rPr lang="en-US" sz="1800" dirty="0"/>
            </a:br>
            <a:r>
              <a:rPr lang="en-US" sz="1500" dirty="0"/>
              <a:t>	- Jan Theo Hoekstra, Managing Director/System Integrator, Winadmins</a:t>
            </a:r>
          </a:p>
          <a:p>
            <a:pPr marL="0" indent="0">
              <a:buNone/>
            </a:pPr>
            <a:endParaRPr lang="en-US" sz="1800" dirty="0"/>
          </a:p>
          <a:p>
            <a:pPr marL="0" indent="0">
              <a:buNone/>
            </a:pPr>
            <a:r>
              <a:rPr lang="en-US" sz="1800" dirty="0"/>
              <a:t>“Excellent customer satisfaction and… outstanding customer service and technical know-how. KUDOS: out of the hundreds of vendors I deal with, you are in the top 5% of excellence." </a:t>
            </a:r>
            <a:br>
              <a:rPr lang="en-US" sz="1800" dirty="0"/>
            </a:br>
            <a:r>
              <a:rPr lang="en-US" sz="1800" dirty="0"/>
              <a:t>	 </a:t>
            </a:r>
            <a:r>
              <a:rPr lang="en-US" sz="1500" dirty="0"/>
              <a:t>- Doug Claxton, CTO/Senior Project Manager; Technical Solutions Expert, </a:t>
            </a:r>
            <a:r>
              <a:rPr lang="en-US" sz="1500" dirty="0" err="1"/>
              <a:t>LANmaster</a:t>
            </a:r>
            <a:endParaRPr lang="en-US" sz="1500" dirty="0"/>
          </a:p>
          <a:p>
            <a:pPr marL="0" indent="0">
              <a:buNone/>
            </a:pPr>
            <a:endParaRPr lang="en-CA" sz="1800" dirty="0"/>
          </a:p>
        </p:txBody>
      </p:sp>
      <p:pic>
        <p:nvPicPr>
          <p:cNvPr id="5" name="Graphic 4">
            <a:extLst>
              <a:ext uri="{FF2B5EF4-FFF2-40B4-BE49-F238E27FC236}">
                <a16:creationId xmlns:a16="http://schemas.microsoft.com/office/drawing/2014/main" id="{447BC0BA-4FA6-4518-B7A6-99995A5B5B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00691" y="985035"/>
            <a:ext cx="2076450" cy="1743075"/>
          </a:xfrm>
          <a:prstGeom prst="rect">
            <a:avLst/>
          </a:prstGeom>
        </p:spPr>
      </p:pic>
    </p:spTree>
    <p:extLst>
      <p:ext uri="{BB962C8B-B14F-4D97-AF65-F5344CB8AC3E}">
        <p14:creationId xmlns:p14="http://schemas.microsoft.com/office/powerpoint/2010/main" val="14470222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15BB-A4A1-AF55-F42B-11B89F7ABB89}"/>
              </a:ext>
            </a:extLst>
          </p:cNvPr>
          <p:cNvSpPr>
            <a:spLocks noGrp="1"/>
          </p:cNvSpPr>
          <p:nvPr>
            <p:ph type="title"/>
          </p:nvPr>
        </p:nvSpPr>
        <p:spPr/>
        <p:txBody>
          <a:bodyPr/>
          <a:lstStyle/>
          <a:p>
            <a:r>
              <a:rPr lang="en-CA" dirty="0"/>
              <a:t>SIGNING UP &amp; CONTACTS</a:t>
            </a:r>
          </a:p>
        </p:txBody>
      </p:sp>
    </p:spTree>
    <p:extLst>
      <p:ext uri="{BB962C8B-B14F-4D97-AF65-F5344CB8AC3E}">
        <p14:creationId xmlns:p14="http://schemas.microsoft.com/office/powerpoint/2010/main" val="428307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764-2275-D0B6-03B1-0701C89114DA}"/>
              </a:ext>
            </a:extLst>
          </p:cNvPr>
          <p:cNvSpPr>
            <a:spLocks noGrp="1"/>
          </p:cNvSpPr>
          <p:nvPr>
            <p:ph type="title"/>
          </p:nvPr>
        </p:nvSpPr>
        <p:spPr/>
        <p:txBody>
          <a:bodyPr/>
          <a:lstStyle/>
          <a:p>
            <a:r>
              <a:rPr lang="en-CA" dirty="0"/>
              <a:t>CONTACTS &amp; RESOURCES</a:t>
            </a:r>
          </a:p>
        </p:txBody>
      </p:sp>
      <p:sp>
        <p:nvSpPr>
          <p:cNvPr id="7" name="Content Placeholder 2">
            <a:extLst>
              <a:ext uri="{FF2B5EF4-FFF2-40B4-BE49-F238E27FC236}">
                <a16:creationId xmlns:a16="http://schemas.microsoft.com/office/drawing/2014/main" id="{41D5BD0F-F4C5-458D-B36C-F143E2548500}"/>
              </a:ext>
            </a:extLst>
          </p:cNvPr>
          <p:cNvSpPr>
            <a:spLocks noGrp="1"/>
          </p:cNvSpPr>
          <p:nvPr>
            <p:ph idx="1"/>
          </p:nvPr>
        </p:nvSpPr>
        <p:spPr>
          <a:xfrm>
            <a:off x="2311248" y="1527298"/>
            <a:ext cx="9797016" cy="5138240"/>
          </a:xfrm>
        </p:spPr>
        <p:txBody>
          <a:bodyPr>
            <a:noAutofit/>
          </a:bodyPr>
          <a:lstStyle/>
          <a:p>
            <a:r>
              <a:rPr lang="en-GB" sz="1600" dirty="0">
                <a:latin typeface="+mj-lt"/>
              </a:rPr>
              <a:t>Customer Service </a:t>
            </a:r>
            <a:r>
              <a:rPr lang="en-GB" sz="1600" dirty="0"/>
              <a:t>– </a:t>
            </a:r>
            <a:r>
              <a:rPr lang="en-GB" sz="1600" u="sng" dirty="0">
                <a:solidFill>
                  <a:schemeClr val="tx2"/>
                </a:solidFill>
                <a:hlinkClick r:id="rId2">
                  <a:extLst>
                    <a:ext uri="{A12FA001-AC4F-418D-AE19-62706E023703}">
                      <ahyp:hlinkClr xmlns:ahyp="http://schemas.microsoft.com/office/drawing/2018/hyperlinkcolor" val="tx"/>
                    </a:ext>
                  </a:extLst>
                </a:hlinkClick>
              </a:rPr>
              <a:t>sales@altaro.com</a:t>
            </a:r>
            <a:r>
              <a:rPr lang="en-GB" sz="1600" dirty="0">
                <a:solidFill>
                  <a:schemeClr val="tx2"/>
                </a:solidFill>
              </a:rPr>
              <a:t> </a:t>
            </a:r>
            <a:endParaRPr lang="en-CA" sz="1600" dirty="0">
              <a:solidFill>
                <a:schemeClr val="tx2"/>
              </a:solidFill>
            </a:endParaRPr>
          </a:p>
          <a:p>
            <a:pPr lvl="1">
              <a:buFont typeface="Arial" panose="020B0604020202020204" pitchFamily="34" charset="0"/>
              <a:buChar char="•"/>
            </a:pPr>
            <a:r>
              <a:rPr lang="en-GB" sz="1400" dirty="0"/>
              <a:t>For all issues related to quotes, orders, keys etc.</a:t>
            </a:r>
            <a:endParaRPr lang="en-CA" sz="1400" dirty="0"/>
          </a:p>
          <a:p>
            <a:pPr rtl="0"/>
            <a:r>
              <a:rPr lang="en-GB" sz="1600" dirty="0">
                <a:latin typeface="+mj-lt"/>
              </a:rPr>
              <a:t>Support</a:t>
            </a:r>
            <a:r>
              <a:rPr lang="en-GB" sz="1600" dirty="0"/>
              <a:t> – </a:t>
            </a:r>
            <a:r>
              <a:rPr lang="en-GB" sz="1600" u="sng" dirty="0">
                <a:solidFill>
                  <a:schemeClr val="tx2"/>
                </a:solidFill>
                <a:hlinkClick r:id="rId3">
                  <a:extLst>
                    <a:ext uri="{A12FA001-AC4F-418D-AE19-62706E023703}">
                      <ahyp:hlinkClr xmlns:ahyp="http://schemas.microsoft.com/office/drawing/2018/hyperlinkcolor" val="tx"/>
                    </a:ext>
                  </a:extLst>
                </a:hlinkClick>
              </a:rPr>
              <a:t>support@altaro.com</a:t>
            </a:r>
            <a:r>
              <a:rPr lang="en-GB" sz="1600" dirty="0">
                <a:solidFill>
                  <a:schemeClr val="tx2"/>
                </a:solidFill>
              </a:rPr>
              <a:t> </a:t>
            </a:r>
            <a:br>
              <a:rPr lang="en-GB" sz="1600" dirty="0"/>
            </a:br>
            <a:r>
              <a:rPr lang="nl-NL" sz="1800" b="0" i="0" dirty="0">
                <a:effectLst/>
                <a:latin typeface="Hornet" panose="00000500000000000000" pitchFamily="50" charset="0"/>
              </a:rPr>
              <a:t>UK: +44 203 397 6280  |  US: +1 919 251 6280  |  DE: +49 22 15998 8986</a:t>
            </a:r>
            <a:endParaRPr lang="nl-NL" sz="1400" dirty="0"/>
          </a:p>
          <a:p>
            <a:pPr lvl="1">
              <a:buFont typeface="Arial" panose="020B0604020202020204" pitchFamily="34" charset="0"/>
              <a:buChar char="•"/>
            </a:pPr>
            <a:r>
              <a:rPr lang="en-GB" sz="1400" dirty="0"/>
              <a:t>For all technical issues</a:t>
            </a:r>
            <a:endParaRPr lang="en-CA" sz="1400" dirty="0"/>
          </a:p>
          <a:p>
            <a:pPr lvl="1">
              <a:buFont typeface="Arial" panose="020B0604020202020204" pitchFamily="34" charset="0"/>
              <a:buChar char="•"/>
            </a:pPr>
            <a:r>
              <a:rPr lang="en-GB" sz="1400" dirty="0"/>
              <a:t>We mark all partner support requests for priority support</a:t>
            </a:r>
            <a:endParaRPr lang="en-CA" sz="1400" dirty="0"/>
          </a:p>
          <a:p>
            <a:r>
              <a:rPr lang="en-GB" sz="1600" dirty="0">
                <a:latin typeface="+mj-lt"/>
              </a:rPr>
              <a:t>Live chat </a:t>
            </a:r>
            <a:r>
              <a:rPr lang="en-GB" sz="1600" dirty="0"/>
              <a:t>on website and from within the product for immediate answers</a:t>
            </a:r>
            <a:endParaRPr lang="en-CA" sz="1600" dirty="0"/>
          </a:p>
          <a:p>
            <a:pPr marL="414000" lvl="1" indent="0">
              <a:buNone/>
            </a:pPr>
            <a:r>
              <a:rPr lang="en-CA" sz="1600" dirty="0">
                <a:solidFill>
                  <a:schemeClr val="tx2"/>
                </a:solidFill>
                <a:hlinkClick r:id="rId4">
                  <a:extLst>
                    <a:ext uri="{A12FA001-AC4F-418D-AE19-62706E023703}">
                      <ahyp:hlinkClr xmlns:ahyp="http://schemas.microsoft.com/office/drawing/2018/hyperlinkcolor" val="tx"/>
                    </a:ext>
                  </a:extLst>
                </a:hlinkClick>
              </a:rPr>
              <a:t>http://support.</a:t>
            </a:r>
            <a:r>
              <a:rPr lang="en-GB" sz="1600" u="sng" dirty="0" err="1">
                <a:solidFill>
                  <a:schemeClr val="tx2"/>
                </a:solidFill>
                <a:hlinkClick r:id="rId4">
                  <a:extLst>
                    <a:ext uri="{A12FA001-AC4F-418D-AE19-62706E023703}">
                      <ahyp:hlinkClr xmlns:ahyp="http://schemas.microsoft.com/office/drawing/2018/hyperlinkcolor" val="tx"/>
                    </a:ext>
                  </a:extLst>
                </a:hlinkClick>
              </a:rPr>
              <a:t>altaro</a:t>
            </a:r>
            <a:r>
              <a:rPr lang="en-CA" sz="1600" dirty="0">
                <a:solidFill>
                  <a:schemeClr val="tx2"/>
                </a:solidFill>
                <a:hlinkClick r:id="rId4">
                  <a:extLst>
                    <a:ext uri="{A12FA001-AC4F-418D-AE19-62706E023703}">
                      <ahyp:hlinkClr xmlns:ahyp="http://schemas.microsoft.com/office/drawing/2018/hyperlinkcolor" val="tx"/>
                    </a:ext>
                  </a:extLst>
                </a:hlinkClick>
              </a:rPr>
              <a:t>.com</a:t>
            </a:r>
            <a:r>
              <a:rPr lang="en-CA" sz="1600" dirty="0">
                <a:solidFill>
                  <a:schemeClr val="tx2"/>
                </a:solidFill>
              </a:rPr>
              <a:t>  </a:t>
            </a:r>
          </a:p>
          <a:p>
            <a:r>
              <a:rPr lang="en-CA" sz="1600" dirty="0">
                <a:latin typeface="+mj-lt"/>
              </a:rPr>
              <a:t>Support Center &amp; Knowledgebase: </a:t>
            </a:r>
            <a:r>
              <a:rPr lang="en-CA" sz="1600" u="sng" dirty="0">
                <a:solidFill>
                  <a:schemeClr val="tx2"/>
                </a:solidFill>
                <a:hlinkClick r:id="rId4">
                  <a:extLst>
                    <a:ext uri="{A12FA001-AC4F-418D-AE19-62706E023703}">
                      <ahyp:hlinkClr xmlns:ahyp="http://schemas.microsoft.com/office/drawing/2018/hyperlinkcolor" val="tx"/>
                    </a:ext>
                  </a:extLst>
                </a:hlinkClick>
              </a:rPr>
              <a:t>http://support.</a:t>
            </a:r>
            <a:r>
              <a:rPr lang="en-GB" sz="1600" u="sng" dirty="0" err="1">
                <a:solidFill>
                  <a:schemeClr val="tx2"/>
                </a:solidFill>
                <a:hlinkClick r:id="rId4">
                  <a:extLst>
                    <a:ext uri="{A12FA001-AC4F-418D-AE19-62706E023703}">
                      <ahyp:hlinkClr xmlns:ahyp="http://schemas.microsoft.com/office/drawing/2018/hyperlinkcolor" val="tx"/>
                    </a:ext>
                  </a:extLst>
                </a:hlinkClick>
              </a:rPr>
              <a:t>altaro</a:t>
            </a:r>
            <a:r>
              <a:rPr lang="en-CA" sz="1600" u="sng" dirty="0">
                <a:solidFill>
                  <a:schemeClr val="tx2"/>
                </a:solidFill>
                <a:hlinkClick r:id="rId4">
                  <a:extLst>
                    <a:ext uri="{A12FA001-AC4F-418D-AE19-62706E023703}">
                      <ahyp:hlinkClr xmlns:ahyp="http://schemas.microsoft.com/office/drawing/2018/hyperlinkcolor" val="tx"/>
                    </a:ext>
                  </a:extLst>
                </a:hlinkClick>
              </a:rPr>
              <a:t>.com</a:t>
            </a:r>
            <a:r>
              <a:rPr lang="en-CA" sz="1600" u="sng" dirty="0">
                <a:solidFill>
                  <a:schemeClr val="tx2"/>
                </a:solidFill>
              </a:rPr>
              <a:t> </a:t>
            </a:r>
            <a:endParaRPr lang="en-CA" sz="1600" dirty="0">
              <a:solidFill>
                <a:schemeClr val="tx2"/>
              </a:solidFill>
            </a:endParaRPr>
          </a:p>
          <a:p>
            <a:r>
              <a:rPr lang="en-CA" sz="1600" dirty="0">
                <a:latin typeface="+mj-lt"/>
              </a:rPr>
              <a:t>Partner area: </a:t>
            </a:r>
            <a:r>
              <a:rPr lang="en-CA" sz="1600" u="sng" dirty="0">
                <a:solidFill>
                  <a:schemeClr val="tx2"/>
                </a:solidFill>
                <a:hlinkClick r:id="rId5">
                  <a:extLst>
                    <a:ext uri="{A12FA001-AC4F-418D-AE19-62706E023703}">
                      <ahyp:hlinkClr xmlns:ahyp="http://schemas.microsoft.com/office/drawing/2018/hyperlinkcolor" val="tx"/>
                    </a:ext>
                  </a:extLst>
                </a:hlinkClick>
              </a:rPr>
              <a:t>http://portal.</a:t>
            </a:r>
            <a:r>
              <a:rPr lang="en-GB" sz="1600" u="sng" dirty="0" err="1">
                <a:solidFill>
                  <a:schemeClr val="tx2"/>
                </a:solidFill>
                <a:hlinkClick r:id="rId5">
                  <a:extLst>
                    <a:ext uri="{A12FA001-AC4F-418D-AE19-62706E023703}">
                      <ahyp:hlinkClr xmlns:ahyp="http://schemas.microsoft.com/office/drawing/2018/hyperlinkcolor" val="tx"/>
                    </a:ext>
                  </a:extLst>
                </a:hlinkClick>
              </a:rPr>
              <a:t>altaro</a:t>
            </a:r>
            <a:r>
              <a:rPr lang="en-CA" sz="1600" u="sng" dirty="0">
                <a:solidFill>
                  <a:schemeClr val="tx2"/>
                </a:solidFill>
                <a:hlinkClick r:id="rId5">
                  <a:extLst>
                    <a:ext uri="{A12FA001-AC4F-418D-AE19-62706E023703}">
                      <ahyp:hlinkClr xmlns:ahyp="http://schemas.microsoft.com/office/drawing/2018/hyperlinkcolor" val="tx"/>
                    </a:ext>
                  </a:extLst>
                </a:hlinkClick>
              </a:rPr>
              <a:t>.com</a:t>
            </a:r>
            <a:r>
              <a:rPr lang="en-CA" sz="1600" dirty="0">
                <a:solidFill>
                  <a:schemeClr val="tx2"/>
                </a:solidFill>
              </a:rPr>
              <a:t> </a:t>
            </a:r>
            <a:br>
              <a:rPr lang="en-CA" sz="1600" dirty="0"/>
            </a:br>
            <a:r>
              <a:rPr lang="en-CA" sz="1600" dirty="0"/>
              <a:t>Also for quick access to downloads and marketing materials</a:t>
            </a:r>
          </a:p>
          <a:p>
            <a:pPr lvl="1">
              <a:buFont typeface="Arial" panose="020B0604020202020204" pitchFamily="34" charset="0"/>
              <a:buChar char="•"/>
            </a:pPr>
            <a:r>
              <a:rPr lang="en-GB" sz="1400" dirty="0"/>
              <a:t>If a partner has an important deal and they need us on standby, email </a:t>
            </a:r>
            <a:r>
              <a:rPr lang="en-GB" sz="1400" u="sng" dirty="0">
                <a:solidFill>
                  <a:schemeClr val="tx2"/>
                </a:solidFill>
                <a:hlinkClick r:id="rId3">
                  <a:extLst>
                    <a:ext uri="{A12FA001-AC4F-418D-AE19-62706E023703}">
                      <ahyp:hlinkClr xmlns:ahyp="http://schemas.microsoft.com/office/drawing/2018/hyperlinkcolor" val="tx"/>
                    </a:ext>
                  </a:extLst>
                </a:hlinkClick>
              </a:rPr>
              <a:t>support@altaro.com</a:t>
            </a:r>
            <a:r>
              <a:rPr lang="en-GB" sz="1400" dirty="0">
                <a:solidFill>
                  <a:schemeClr val="tx2"/>
                </a:solidFill>
              </a:rPr>
              <a:t> </a:t>
            </a:r>
            <a:endParaRPr lang="en-CA" sz="1400" dirty="0">
              <a:solidFill>
                <a:schemeClr val="tx2"/>
              </a:solidFill>
            </a:endParaRPr>
          </a:p>
          <a:p>
            <a:endParaRPr lang="en-CA" sz="1600" dirty="0"/>
          </a:p>
        </p:txBody>
      </p:sp>
    </p:spTree>
    <p:extLst>
      <p:ext uri="{BB962C8B-B14F-4D97-AF65-F5344CB8AC3E}">
        <p14:creationId xmlns:p14="http://schemas.microsoft.com/office/powerpoint/2010/main" val="107208506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764-2275-D0B6-03B1-0701C89114DA}"/>
              </a:ext>
            </a:extLst>
          </p:cNvPr>
          <p:cNvSpPr>
            <a:spLocks noGrp="1"/>
          </p:cNvSpPr>
          <p:nvPr>
            <p:ph type="title"/>
          </p:nvPr>
        </p:nvSpPr>
        <p:spPr/>
        <p:txBody>
          <a:bodyPr/>
          <a:lstStyle/>
          <a:p>
            <a:r>
              <a:rPr lang="en-CA" dirty="0"/>
              <a:t>NEXT STEPS</a:t>
            </a:r>
          </a:p>
        </p:txBody>
      </p:sp>
      <p:sp>
        <p:nvSpPr>
          <p:cNvPr id="3" name="Content Placeholder 2">
            <a:extLst>
              <a:ext uri="{FF2B5EF4-FFF2-40B4-BE49-F238E27FC236}">
                <a16:creationId xmlns:a16="http://schemas.microsoft.com/office/drawing/2014/main" id="{9EB3EF20-E981-1750-778E-9A50FFDD582A}"/>
              </a:ext>
            </a:extLst>
          </p:cNvPr>
          <p:cNvSpPr>
            <a:spLocks noGrp="1"/>
          </p:cNvSpPr>
          <p:nvPr>
            <p:ph idx="1"/>
          </p:nvPr>
        </p:nvSpPr>
        <p:spPr>
          <a:xfrm>
            <a:off x="2311248" y="1527298"/>
            <a:ext cx="9797016" cy="5138240"/>
          </a:xfrm>
        </p:spPr>
        <p:txBody>
          <a:bodyPr>
            <a:noAutofit/>
          </a:bodyPr>
          <a:lstStyle/>
          <a:p>
            <a:pPr marL="0" indent="0">
              <a:buNone/>
            </a:pPr>
            <a:r>
              <a:rPr lang="en-US" sz="2200" dirty="0">
                <a:latin typeface="+mn-lt"/>
              </a:rPr>
              <a:t>For a 30-day trial of our MSP subscription program:</a:t>
            </a:r>
          </a:p>
          <a:p>
            <a:endParaRPr lang="en-US" sz="1600" dirty="0">
              <a:latin typeface="+mj-lt"/>
            </a:endParaRPr>
          </a:p>
          <a:p>
            <a:endParaRPr lang="en-US" sz="1600" dirty="0">
              <a:latin typeface="+mj-lt"/>
            </a:endParaRPr>
          </a:p>
          <a:p>
            <a:endParaRPr lang="en-US" sz="1600" dirty="0">
              <a:latin typeface="+mj-lt"/>
            </a:endParaRPr>
          </a:p>
          <a:p>
            <a:pPr marL="0" indent="0">
              <a:buNone/>
            </a:pPr>
            <a:r>
              <a:rPr lang="en-US" sz="2200" dirty="0"/>
              <a:t>OR contact </a:t>
            </a:r>
            <a:r>
              <a:rPr lang="en-US" sz="2200" dirty="0">
                <a:hlinkClick r:id="rId2">
                  <a:extLst>
                    <a:ext uri="{A12FA001-AC4F-418D-AE19-62706E023703}">
                      <ahyp:hlinkClr xmlns:ahyp="http://schemas.microsoft.com/office/drawing/2018/hyperlinkcolor" val="tx"/>
                    </a:ext>
                  </a:extLst>
                </a:hlinkClick>
              </a:rPr>
              <a:t>sales@altaro.com</a:t>
            </a:r>
            <a:r>
              <a:rPr lang="en-US" sz="2200" dirty="0"/>
              <a:t>  </a:t>
            </a:r>
            <a:br>
              <a:rPr lang="en-US" sz="2200" dirty="0"/>
            </a:br>
            <a:r>
              <a:rPr lang="en-US" sz="2200" dirty="0"/>
              <a:t>or your distributor</a:t>
            </a:r>
          </a:p>
        </p:txBody>
      </p:sp>
      <p:grpSp>
        <p:nvGrpSpPr>
          <p:cNvPr id="6" name="Group 5">
            <a:extLst>
              <a:ext uri="{FF2B5EF4-FFF2-40B4-BE49-F238E27FC236}">
                <a16:creationId xmlns:a16="http://schemas.microsoft.com/office/drawing/2014/main" id="{FF45098C-EEFB-68F9-CF02-68A68706DD6C}"/>
              </a:ext>
            </a:extLst>
          </p:cNvPr>
          <p:cNvGrpSpPr/>
          <p:nvPr/>
        </p:nvGrpSpPr>
        <p:grpSpPr>
          <a:xfrm>
            <a:off x="2430574" y="2210637"/>
            <a:ext cx="3979147" cy="803868"/>
            <a:chOff x="2652765" y="2210637"/>
            <a:chExt cx="3979147" cy="803868"/>
          </a:xfrm>
        </p:grpSpPr>
        <p:sp>
          <p:nvSpPr>
            <p:cNvPr id="4" name="Rectangle: Rounded Corners 3">
              <a:extLst>
                <a:ext uri="{FF2B5EF4-FFF2-40B4-BE49-F238E27FC236}">
                  <a16:creationId xmlns:a16="http://schemas.microsoft.com/office/drawing/2014/main" id="{F31A3A94-2941-5A4C-1CE4-E8BEBB6E778B}"/>
                </a:ext>
              </a:extLst>
            </p:cNvPr>
            <p:cNvSpPr/>
            <p:nvPr/>
          </p:nvSpPr>
          <p:spPr>
            <a:xfrm>
              <a:off x="2652765" y="2210637"/>
              <a:ext cx="3979147" cy="80386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E61CCB0F-71C5-879B-D60B-2563EA8FC7E2}"/>
                </a:ext>
              </a:extLst>
            </p:cNvPr>
            <p:cNvSpPr txBox="1"/>
            <p:nvPr/>
          </p:nvSpPr>
          <p:spPr>
            <a:xfrm>
              <a:off x="3086518" y="2399692"/>
              <a:ext cx="3111640" cy="425758"/>
            </a:xfrm>
            <a:prstGeom prst="rect">
              <a:avLst/>
            </a:prstGeom>
            <a:noFill/>
          </p:spPr>
          <p:txBody>
            <a:bodyPr wrap="square" rtlCol="0">
              <a:spAutoFit/>
            </a:bodyPr>
            <a:lstStyle/>
            <a:p>
              <a:pPr>
                <a:lnSpc>
                  <a:spcPts val="2600"/>
                </a:lnSpc>
                <a:spcBef>
                  <a:spcPts val="1000"/>
                </a:spcBef>
                <a:buSzPct val="90000"/>
              </a:pPr>
              <a:r>
                <a:rPr lang="en-CA" sz="2200" dirty="0">
                  <a:solidFill>
                    <a:schemeClr val="bg1"/>
                  </a:solidFill>
                </a:rPr>
                <a:t>START MY FREE TRIAL</a:t>
              </a:r>
              <a:endParaRPr lang="en-CA" sz="2200" dirty="0">
                <a:solidFill>
                  <a:schemeClr val="bg1"/>
                </a:solidFill>
                <a:latin typeface="Hornet" pitchFamily="2" charset="77"/>
              </a:endParaRPr>
            </a:p>
          </p:txBody>
        </p:sp>
      </p:grpSp>
    </p:spTree>
    <p:extLst>
      <p:ext uri="{BB962C8B-B14F-4D97-AF65-F5344CB8AC3E}">
        <p14:creationId xmlns:p14="http://schemas.microsoft.com/office/powerpoint/2010/main" val="42810275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3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9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B82B-BBA0-6B8A-03BD-6F1CB32AC072}"/>
              </a:ext>
            </a:extLst>
          </p:cNvPr>
          <p:cNvSpPr>
            <a:spLocks noGrp="1"/>
          </p:cNvSpPr>
          <p:nvPr>
            <p:ph type="title"/>
          </p:nvPr>
        </p:nvSpPr>
        <p:spPr/>
        <p:txBody>
          <a:bodyPr/>
          <a:lstStyle/>
          <a:p>
            <a:r>
              <a:rPr lang="en-CA" dirty="0"/>
              <a:t>AGENDA</a:t>
            </a:r>
          </a:p>
        </p:txBody>
      </p:sp>
      <p:sp>
        <p:nvSpPr>
          <p:cNvPr id="3" name="Content Placeholder 2">
            <a:extLst>
              <a:ext uri="{FF2B5EF4-FFF2-40B4-BE49-F238E27FC236}">
                <a16:creationId xmlns:a16="http://schemas.microsoft.com/office/drawing/2014/main" id="{375E1957-06CF-A0CE-C2E6-45F356670179}"/>
              </a:ext>
            </a:extLst>
          </p:cNvPr>
          <p:cNvSpPr>
            <a:spLocks noGrp="1"/>
          </p:cNvSpPr>
          <p:nvPr>
            <p:ph idx="1"/>
          </p:nvPr>
        </p:nvSpPr>
        <p:spPr/>
        <p:txBody>
          <a:bodyPr/>
          <a:lstStyle/>
          <a:p>
            <a:r>
              <a:rPr lang="en-GB" dirty="0"/>
              <a:t>About </a:t>
            </a:r>
            <a:r>
              <a:rPr lang="en-GB" dirty="0" err="1"/>
              <a:t>Hornetsecurity</a:t>
            </a:r>
            <a:endParaRPr lang="en-GB" dirty="0"/>
          </a:p>
          <a:p>
            <a:r>
              <a:rPr lang="en-CA" dirty="0"/>
              <a:t>Altaro VM Backup for MSPs</a:t>
            </a:r>
          </a:p>
          <a:p>
            <a:r>
              <a:rPr lang="en-CA" dirty="0"/>
              <a:t>Outstanding 24/7 support </a:t>
            </a:r>
          </a:p>
          <a:p>
            <a:r>
              <a:rPr lang="en-CA" dirty="0"/>
              <a:t>Contacts &amp; resources</a:t>
            </a:r>
          </a:p>
          <a:p>
            <a:endParaRPr lang="en-CA" dirty="0"/>
          </a:p>
        </p:txBody>
      </p:sp>
    </p:spTree>
    <p:extLst>
      <p:ext uri="{BB962C8B-B14F-4D97-AF65-F5344CB8AC3E}">
        <p14:creationId xmlns:p14="http://schemas.microsoft.com/office/powerpoint/2010/main" val="29150317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7BF760FD-C018-2A37-873D-E464492CE6C5}"/>
              </a:ext>
            </a:extLst>
          </p:cNvPr>
          <p:cNvPicPr>
            <a:picLocks noChangeAspect="1"/>
          </p:cNvPicPr>
          <p:nvPr/>
        </p:nvPicPr>
        <p:blipFill>
          <a:blip r:embed="rId2"/>
          <a:stretch>
            <a:fillRect/>
          </a:stretch>
        </p:blipFill>
        <p:spPr>
          <a:xfrm>
            <a:off x="296254" y="1777799"/>
            <a:ext cx="11599491" cy="3302401"/>
          </a:xfrm>
          <a:prstGeom prst="rect">
            <a:avLst/>
          </a:prstGeom>
        </p:spPr>
      </p:pic>
      <p:sp>
        <p:nvSpPr>
          <p:cNvPr id="4" name="Title 1">
            <a:extLst>
              <a:ext uri="{FF2B5EF4-FFF2-40B4-BE49-F238E27FC236}">
                <a16:creationId xmlns:a16="http://schemas.microsoft.com/office/drawing/2014/main" id="{70E6C221-2331-1135-C4F5-0D63246D2063}"/>
              </a:ext>
            </a:extLst>
          </p:cNvPr>
          <p:cNvSpPr txBox="1">
            <a:spLocks/>
          </p:cNvSpPr>
          <p:nvPr/>
        </p:nvSpPr>
        <p:spPr>
          <a:xfrm>
            <a:off x="-1" y="397188"/>
            <a:ext cx="12192000" cy="906462"/>
          </a:xfrm>
          <a:prstGeom prst="rect">
            <a:avLst/>
          </a:prstGeom>
        </p:spPr>
        <p:txBody>
          <a:bodyPr/>
          <a:lstStyle>
            <a:lvl1pPr algn="l" defTabSz="914400" rtl="0" eaLnBrk="1" latinLnBrk="0" hangingPunct="1">
              <a:lnSpc>
                <a:spcPct val="90000"/>
              </a:lnSpc>
              <a:spcBef>
                <a:spcPct val="0"/>
              </a:spcBef>
              <a:buNone/>
              <a:defRPr sz="2800" b="0" i="0" kern="1200">
                <a:solidFill>
                  <a:schemeClr val="tx2"/>
                </a:solidFill>
                <a:latin typeface="Hornet SemiBold" pitchFamily="2" charset="77"/>
                <a:ea typeface="+mj-ea"/>
                <a:cs typeface="+mj-cs"/>
              </a:defRPr>
            </a:lvl1pPr>
          </a:lstStyle>
          <a:p>
            <a:pPr algn="ctr"/>
            <a:r>
              <a:rPr lang="en-CA" dirty="0"/>
              <a:t>ABOUT HORNETSECURITY</a:t>
            </a:r>
          </a:p>
        </p:txBody>
      </p:sp>
    </p:spTree>
    <p:extLst>
      <p:ext uri="{BB962C8B-B14F-4D97-AF65-F5344CB8AC3E}">
        <p14:creationId xmlns:p14="http://schemas.microsoft.com/office/powerpoint/2010/main" val="218108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4A1E3D4-2C9A-F26E-B7A6-7927E2E808F4}"/>
              </a:ext>
            </a:extLst>
          </p:cNvPr>
          <p:cNvPicPr>
            <a:picLocks noChangeAspect="1"/>
          </p:cNvPicPr>
          <p:nvPr/>
        </p:nvPicPr>
        <p:blipFill>
          <a:blip r:embed="rId2"/>
          <a:stretch>
            <a:fillRect/>
          </a:stretch>
        </p:blipFill>
        <p:spPr>
          <a:xfrm>
            <a:off x="2597906" y="-357447"/>
            <a:ext cx="10288028" cy="6858000"/>
          </a:xfrm>
          <a:prstGeom prst="rect">
            <a:avLst/>
          </a:prstGeom>
        </p:spPr>
      </p:pic>
    </p:spTree>
    <p:extLst>
      <p:ext uri="{BB962C8B-B14F-4D97-AF65-F5344CB8AC3E}">
        <p14:creationId xmlns:p14="http://schemas.microsoft.com/office/powerpoint/2010/main" val="400414636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5218-4971-8F03-5894-595E194C8259}"/>
              </a:ext>
            </a:extLst>
          </p:cNvPr>
          <p:cNvSpPr>
            <a:spLocks noGrp="1"/>
          </p:cNvSpPr>
          <p:nvPr>
            <p:ph type="title"/>
          </p:nvPr>
        </p:nvSpPr>
        <p:spPr/>
        <p:txBody>
          <a:bodyPr>
            <a:normAutofit/>
          </a:bodyPr>
          <a:lstStyle/>
          <a:p>
            <a:r>
              <a:rPr lang="en-GB" dirty="0">
                <a:latin typeface="+mj-lt"/>
              </a:rPr>
              <a:t>BACKUP POWERHOUSE FOR MSPS</a:t>
            </a:r>
            <a:endParaRPr lang="en-CA" dirty="0">
              <a:latin typeface="+mj-lt"/>
            </a:endParaRPr>
          </a:p>
        </p:txBody>
      </p:sp>
      <p:sp>
        <p:nvSpPr>
          <p:cNvPr id="5" name="Content Placeholder 4">
            <a:extLst>
              <a:ext uri="{FF2B5EF4-FFF2-40B4-BE49-F238E27FC236}">
                <a16:creationId xmlns:a16="http://schemas.microsoft.com/office/drawing/2014/main" id="{C13AD7EA-8039-FAB8-9746-697AFBD351B8}"/>
              </a:ext>
            </a:extLst>
          </p:cNvPr>
          <p:cNvSpPr>
            <a:spLocks noGrp="1"/>
          </p:cNvSpPr>
          <p:nvPr>
            <p:ph idx="1"/>
          </p:nvPr>
        </p:nvSpPr>
        <p:spPr/>
        <p:txBody>
          <a:bodyPr/>
          <a:lstStyle/>
          <a:p>
            <a:pPr marL="324000"/>
            <a:r>
              <a:rPr lang="en-GB" dirty="0"/>
              <a:t>Solutions </a:t>
            </a:r>
            <a:r>
              <a:rPr lang="en-GB" dirty="0">
                <a:latin typeface="+mj-lt"/>
              </a:rPr>
              <a:t>specifically built </a:t>
            </a:r>
            <a:r>
              <a:rPr lang="en-GB" dirty="0"/>
              <a:t>for Managed Service Providers (MSPs) and IT consultants </a:t>
            </a:r>
          </a:p>
          <a:p>
            <a:pPr marL="324000"/>
            <a:r>
              <a:rPr lang="en-GB" dirty="0"/>
              <a:t>Monthly subscription – </a:t>
            </a:r>
            <a:r>
              <a:rPr lang="en-GB" dirty="0">
                <a:latin typeface="+mj-lt"/>
              </a:rPr>
              <a:t>no binding contracts</a:t>
            </a:r>
          </a:p>
          <a:p>
            <a:pPr marL="324000"/>
            <a:r>
              <a:rPr lang="en-GB" dirty="0"/>
              <a:t>The only vendor that enables MSPs to manage </a:t>
            </a:r>
            <a:r>
              <a:rPr lang="en-GB" dirty="0">
                <a:latin typeface="+mj-lt"/>
              </a:rPr>
              <a:t>different kinds of backups </a:t>
            </a:r>
            <a:r>
              <a:rPr lang="en-GB" dirty="0"/>
              <a:t>across all their customers </a:t>
            </a:r>
            <a:r>
              <a:rPr lang="en-GB" dirty="0">
                <a:latin typeface="+mj-lt"/>
              </a:rPr>
              <a:t>from a single pane of glass</a:t>
            </a:r>
          </a:p>
          <a:p>
            <a:pPr marL="324000"/>
            <a:r>
              <a:rPr lang="en-GB" dirty="0"/>
              <a:t>Ground-breaking, </a:t>
            </a:r>
            <a:r>
              <a:rPr lang="en-GB" dirty="0">
                <a:latin typeface="+mj-lt"/>
              </a:rPr>
              <a:t>multi-tenant online management console </a:t>
            </a:r>
          </a:p>
          <a:p>
            <a:pPr marL="324000"/>
            <a:r>
              <a:rPr lang="en-GB" dirty="0">
                <a:latin typeface="+mj-lt"/>
              </a:rPr>
              <a:t>One monthly invoice </a:t>
            </a:r>
            <a:r>
              <a:rPr lang="en-GB" dirty="0"/>
              <a:t>for all the backup services used by an MSP’s different customers</a:t>
            </a:r>
          </a:p>
          <a:p>
            <a:endParaRPr lang="en-CA" dirty="0"/>
          </a:p>
        </p:txBody>
      </p:sp>
      <p:pic>
        <p:nvPicPr>
          <p:cNvPr id="7" name="Graphic 6">
            <a:extLst>
              <a:ext uri="{FF2B5EF4-FFF2-40B4-BE49-F238E27FC236}">
                <a16:creationId xmlns:a16="http://schemas.microsoft.com/office/drawing/2014/main" id="{6AF02B77-49D7-45EC-2567-53391096D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2479" y="4922377"/>
            <a:ext cx="4877714" cy="1529697"/>
          </a:xfrm>
          <a:prstGeom prst="rect">
            <a:avLst/>
          </a:prstGeom>
        </p:spPr>
      </p:pic>
    </p:spTree>
    <p:extLst>
      <p:ext uri="{BB962C8B-B14F-4D97-AF65-F5344CB8AC3E}">
        <p14:creationId xmlns:p14="http://schemas.microsoft.com/office/powerpoint/2010/main" val="320360956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0777-373B-684C-B83F-AF4A3AB8A73D}"/>
              </a:ext>
            </a:extLst>
          </p:cNvPr>
          <p:cNvSpPr>
            <a:spLocks noGrp="1"/>
          </p:cNvSpPr>
          <p:nvPr>
            <p:ph type="title"/>
          </p:nvPr>
        </p:nvSpPr>
        <p:spPr/>
        <p:txBody>
          <a:bodyPr/>
          <a:lstStyle/>
          <a:p>
            <a:r>
              <a:rPr lang="en-US" dirty="0"/>
              <a:t>50,000+ CUSTOMERS ARE USING OUR SOFTWARE</a:t>
            </a:r>
          </a:p>
        </p:txBody>
      </p:sp>
      <p:sp>
        <p:nvSpPr>
          <p:cNvPr id="8" name="Rectangle: Rounded Corners 7">
            <a:extLst>
              <a:ext uri="{FF2B5EF4-FFF2-40B4-BE49-F238E27FC236}">
                <a16:creationId xmlns:a16="http://schemas.microsoft.com/office/drawing/2014/main" id="{5B7C3C26-FABB-B268-CA3F-5C94FE7294D7}"/>
              </a:ext>
            </a:extLst>
          </p:cNvPr>
          <p:cNvSpPr/>
          <p:nvPr/>
        </p:nvSpPr>
        <p:spPr>
          <a:xfrm>
            <a:off x="2401556" y="1416818"/>
            <a:ext cx="9174145" cy="4079630"/>
          </a:xfrm>
          <a:prstGeom prst="roundRect">
            <a:avLst>
              <a:gd name="adj" fmla="val 41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8">
            <a:extLst>
              <a:ext uri="{FF2B5EF4-FFF2-40B4-BE49-F238E27FC236}">
                <a16:creationId xmlns:a16="http://schemas.microsoft.com/office/drawing/2014/main" id="{DB2F7E70-D066-5D02-A5EC-366E7EBB5DC0}"/>
              </a:ext>
            </a:extLst>
          </p:cNvPr>
          <p:cNvGrpSpPr/>
          <p:nvPr/>
        </p:nvGrpSpPr>
        <p:grpSpPr>
          <a:xfrm>
            <a:off x="2908722" y="1504004"/>
            <a:ext cx="8665975" cy="3586320"/>
            <a:chOff x="1144332" y="808650"/>
            <a:chExt cx="10911423" cy="4515570"/>
          </a:xfrm>
        </p:grpSpPr>
        <p:pic>
          <p:nvPicPr>
            <p:cNvPr id="26" name="Picture 25">
              <a:extLst>
                <a:ext uri="{FF2B5EF4-FFF2-40B4-BE49-F238E27FC236}">
                  <a16:creationId xmlns:a16="http://schemas.microsoft.com/office/drawing/2014/main" id="{751D0A1D-E433-FE60-3896-BDEF8D4A6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9698" y="1536320"/>
              <a:ext cx="1649770" cy="329954"/>
            </a:xfrm>
            <a:prstGeom prst="rect">
              <a:avLst/>
            </a:prstGeom>
          </p:spPr>
        </p:pic>
        <p:pic>
          <p:nvPicPr>
            <p:cNvPr id="27" name="Picture 26">
              <a:extLst>
                <a:ext uri="{FF2B5EF4-FFF2-40B4-BE49-F238E27FC236}">
                  <a16:creationId xmlns:a16="http://schemas.microsoft.com/office/drawing/2014/main" id="{AF23CA3B-7DA3-BEAB-3F7D-03A057819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6144" y="3090356"/>
              <a:ext cx="1570008" cy="361747"/>
            </a:xfrm>
            <a:prstGeom prst="rect">
              <a:avLst/>
            </a:prstGeom>
          </p:spPr>
        </p:pic>
        <p:pic>
          <p:nvPicPr>
            <p:cNvPr id="28" name="Picture 27">
              <a:extLst>
                <a:ext uri="{FF2B5EF4-FFF2-40B4-BE49-F238E27FC236}">
                  <a16:creationId xmlns:a16="http://schemas.microsoft.com/office/drawing/2014/main" id="{76CF2FC0-2C84-915D-B44F-663363A8C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32" y="1450506"/>
              <a:ext cx="1476375" cy="523875"/>
            </a:xfrm>
            <a:prstGeom prst="rect">
              <a:avLst/>
            </a:prstGeom>
          </p:spPr>
        </p:pic>
        <p:pic>
          <p:nvPicPr>
            <p:cNvPr id="29" name="Picture 28">
              <a:extLst>
                <a:ext uri="{FF2B5EF4-FFF2-40B4-BE49-F238E27FC236}">
                  <a16:creationId xmlns:a16="http://schemas.microsoft.com/office/drawing/2014/main" id="{B1CAC911-10B7-9C54-919F-C17E214E6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1623" y="4671194"/>
              <a:ext cx="1451229" cy="516209"/>
            </a:xfrm>
            <a:prstGeom prst="rect">
              <a:avLst/>
            </a:prstGeom>
          </p:spPr>
        </p:pic>
        <p:pic>
          <p:nvPicPr>
            <p:cNvPr id="30" name="Picture 29">
              <a:extLst>
                <a:ext uri="{FF2B5EF4-FFF2-40B4-BE49-F238E27FC236}">
                  <a16:creationId xmlns:a16="http://schemas.microsoft.com/office/drawing/2014/main" id="{56D4700D-9B23-2870-8906-F99B4017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540" y="1480919"/>
              <a:ext cx="1669692" cy="350634"/>
            </a:xfrm>
            <a:prstGeom prst="rect">
              <a:avLst/>
            </a:prstGeom>
          </p:spPr>
        </p:pic>
        <p:pic>
          <p:nvPicPr>
            <p:cNvPr id="31" name="Picture 2" descr="New Zealand Defence Force">
              <a:extLst>
                <a:ext uri="{FF2B5EF4-FFF2-40B4-BE49-F238E27FC236}">
                  <a16:creationId xmlns:a16="http://schemas.microsoft.com/office/drawing/2014/main" id="{DB196FB4-2BDC-B17D-1DB4-3CF4CC6B1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033" y="3051404"/>
              <a:ext cx="1356861" cy="5116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upload.wikimedia.org/wikipedia/en/thumb/2/28/Peugeot_logo.svg/1280px-Peugeot_logo.svg.png">
              <a:extLst>
                <a:ext uri="{FF2B5EF4-FFF2-40B4-BE49-F238E27FC236}">
                  <a16:creationId xmlns:a16="http://schemas.microsoft.com/office/drawing/2014/main" id="{F2DB9BA7-6334-2402-94AD-3D5E929582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8067" y="2876385"/>
              <a:ext cx="1010167" cy="7117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rvard">
              <a:extLst>
                <a:ext uri="{FF2B5EF4-FFF2-40B4-BE49-F238E27FC236}">
                  <a16:creationId xmlns:a16="http://schemas.microsoft.com/office/drawing/2014/main" id="{66E600C3-073B-D883-1618-2869BCBBC1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0799" y="4433454"/>
              <a:ext cx="890766" cy="890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Xerox">
              <a:extLst>
                <a:ext uri="{FF2B5EF4-FFF2-40B4-BE49-F238E27FC236}">
                  <a16:creationId xmlns:a16="http://schemas.microsoft.com/office/drawing/2014/main" id="{92AFD862-FE7B-6C89-2AE7-DB15E1561B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8742" y="3013403"/>
              <a:ext cx="1578375" cy="4485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Schoolnet">
              <a:extLst>
                <a:ext uri="{FF2B5EF4-FFF2-40B4-BE49-F238E27FC236}">
                  <a16:creationId xmlns:a16="http://schemas.microsoft.com/office/drawing/2014/main" id="{A53E6868-00F0-D63B-3080-FDCF39C584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4737" y="4671194"/>
              <a:ext cx="1846709" cy="4152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08DA4E5-9ED7-F816-6ABD-84E7D8DC91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52392" y="1151474"/>
              <a:ext cx="904762" cy="1009524"/>
            </a:xfrm>
            <a:prstGeom prst="rect">
              <a:avLst/>
            </a:prstGeom>
          </p:spPr>
        </p:pic>
        <p:pic>
          <p:nvPicPr>
            <p:cNvPr id="37" name="Picture 36">
              <a:extLst>
                <a:ext uri="{FF2B5EF4-FFF2-40B4-BE49-F238E27FC236}">
                  <a16:creationId xmlns:a16="http://schemas.microsoft.com/office/drawing/2014/main" id="{12B3AAD4-3201-F1EB-464D-E6A7C1468D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20566" y="4649876"/>
              <a:ext cx="1781920" cy="457924"/>
            </a:xfrm>
            <a:prstGeom prst="rect">
              <a:avLst/>
            </a:prstGeom>
          </p:spPr>
        </p:pic>
        <p:pic>
          <p:nvPicPr>
            <p:cNvPr id="38" name="Picture 37">
              <a:extLst>
                <a:ext uri="{FF2B5EF4-FFF2-40B4-BE49-F238E27FC236}">
                  <a16:creationId xmlns:a16="http://schemas.microsoft.com/office/drawing/2014/main" id="{679AFA76-1404-2863-ED65-66AA3010B9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9795" y="808650"/>
              <a:ext cx="1732539" cy="1732536"/>
            </a:xfrm>
            <a:prstGeom prst="rect">
              <a:avLst/>
            </a:prstGeom>
          </p:spPr>
        </p:pic>
        <p:pic>
          <p:nvPicPr>
            <p:cNvPr id="39" name="Picture 38">
              <a:extLst>
                <a:ext uri="{FF2B5EF4-FFF2-40B4-BE49-F238E27FC236}">
                  <a16:creationId xmlns:a16="http://schemas.microsoft.com/office/drawing/2014/main" id="{1C52D4BA-5610-3844-9555-416E8E4BAC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9794" y="2648254"/>
              <a:ext cx="2325961" cy="1162982"/>
            </a:xfrm>
            <a:prstGeom prst="rect">
              <a:avLst/>
            </a:prstGeom>
          </p:spPr>
        </p:pic>
      </p:grpSp>
      <p:sp>
        <p:nvSpPr>
          <p:cNvPr id="40" name="Title 1">
            <a:extLst>
              <a:ext uri="{FF2B5EF4-FFF2-40B4-BE49-F238E27FC236}">
                <a16:creationId xmlns:a16="http://schemas.microsoft.com/office/drawing/2014/main" id="{18382C6D-E2CA-6418-2FE0-1FD53047C832}"/>
              </a:ext>
            </a:extLst>
          </p:cNvPr>
          <p:cNvSpPr txBox="1">
            <a:spLocks/>
          </p:cNvSpPr>
          <p:nvPr/>
        </p:nvSpPr>
        <p:spPr>
          <a:xfrm>
            <a:off x="2401556" y="5630404"/>
            <a:ext cx="9631832" cy="905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tx2"/>
                </a:solidFill>
                <a:latin typeface="Hornet SemiBold" pitchFamily="2" charset="77"/>
                <a:ea typeface="+mj-ea"/>
                <a:cs typeface="+mj-cs"/>
              </a:defRPr>
            </a:lvl1pPr>
          </a:lstStyle>
          <a:p>
            <a:r>
              <a:rPr lang="en-US" sz="1800" dirty="0">
                <a:solidFill>
                  <a:schemeClr val="bg1"/>
                </a:solidFill>
                <a:latin typeface="Hornet" panose="00000500000000000000" pitchFamily="50" charset="0"/>
              </a:rPr>
              <a:t>Our customers are mainly small and mid-market businesses – but our scalable solution also hits the spot for industry leaders!</a:t>
            </a:r>
          </a:p>
        </p:txBody>
      </p:sp>
    </p:spTree>
    <p:extLst>
      <p:ext uri="{BB962C8B-B14F-4D97-AF65-F5344CB8AC3E}">
        <p14:creationId xmlns:p14="http://schemas.microsoft.com/office/powerpoint/2010/main" val="378494416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8068C-001B-771A-BC10-67E7146949F4}"/>
              </a:ext>
            </a:extLst>
          </p:cNvPr>
          <p:cNvSpPr>
            <a:spLocks noGrp="1"/>
          </p:cNvSpPr>
          <p:nvPr>
            <p:ph idx="14"/>
          </p:nvPr>
        </p:nvSpPr>
        <p:spPr>
          <a:xfrm>
            <a:off x="404091" y="1638069"/>
            <a:ext cx="11383096" cy="712162"/>
          </a:xfrm>
        </p:spPr>
        <p:txBody>
          <a:bodyPr/>
          <a:lstStyle/>
          <a:p>
            <a:r>
              <a:rPr lang="en-US" sz="2800" dirty="0"/>
              <a:t>REVIEWERS &amp; CUSTOMERS RAVE ABOUT US…</a:t>
            </a:r>
          </a:p>
          <a:p>
            <a:endParaRPr lang="en-CA" dirty="0"/>
          </a:p>
        </p:txBody>
      </p:sp>
      <p:sp>
        <p:nvSpPr>
          <p:cNvPr id="4" name="Text Placeholder 3">
            <a:extLst>
              <a:ext uri="{FF2B5EF4-FFF2-40B4-BE49-F238E27FC236}">
                <a16:creationId xmlns:a16="http://schemas.microsoft.com/office/drawing/2014/main" id="{30FC45DB-E083-5119-3498-40C23984205D}"/>
              </a:ext>
            </a:extLst>
          </p:cNvPr>
          <p:cNvSpPr>
            <a:spLocks noGrp="1"/>
          </p:cNvSpPr>
          <p:nvPr>
            <p:ph type="body" sz="quarter" idx="17"/>
          </p:nvPr>
        </p:nvSpPr>
        <p:spPr>
          <a:xfrm>
            <a:off x="404091" y="2574925"/>
            <a:ext cx="5393808" cy="2017172"/>
          </a:xfrm>
        </p:spPr>
        <p:txBody>
          <a:bodyPr/>
          <a:lstStyle/>
          <a:p>
            <a:pPr marL="0" indent="0">
              <a:lnSpc>
                <a:spcPct val="120000"/>
              </a:lnSpc>
              <a:buNone/>
            </a:pPr>
            <a:r>
              <a:rPr lang="en-US" sz="1800" dirty="0"/>
              <a:t>“We found it to be a pleasant, easy-to-use program that was easy to set up in an intuitive way …  It is easy to see at a glance where we are in relation to continuity, especially thanks to the solution’s multi-tenant management console.”</a:t>
            </a:r>
          </a:p>
          <a:p>
            <a:pPr marL="0" indent="0">
              <a:lnSpc>
                <a:spcPct val="120000"/>
              </a:lnSpc>
              <a:buNone/>
            </a:pPr>
            <a:endParaRPr lang="en-CA" sz="1800" dirty="0"/>
          </a:p>
        </p:txBody>
      </p:sp>
      <p:sp>
        <p:nvSpPr>
          <p:cNvPr id="5" name="Text Placeholder 4">
            <a:extLst>
              <a:ext uri="{FF2B5EF4-FFF2-40B4-BE49-F238E27FC236}">
                <a16:creationId xmlns:a16="http://schemas.microsoft.com/office/drawing/2014/main" id="{8432A355-5493-7193-0225-0865A3E94EB0}"/>
              </a:ext>
            </a:extLst>
          </p:cNvPr>
          <p:cNvSpPr>
            <a:spLocks noGrp="1"/>
          </p:cNvSpPr>
          <p:nvPr>
            <p:ph type="body" sz="quarter" idx="18"/>
          </p:nvPr>
        </p:nvSpPr>
        <p:spPr>
          <a:xfrm>
            <a:off x="6379297" y="2574925"/>
            <a:ext cx="5226549" cy="1645383"/>
          </a:xfrm>
        </p:spPr>
        <p:txBody>
          <a:bodyPr/>
          <a:lstStyle/>
          <a:p>
            <a:pPr marL="0" indent="0">
              <a:lnSpc>
                <a:spcPct val="120000"/>
              </a:lnSpc>
              <a:buNone/>
            </a:pPr>
            <a:r>
              <a:rPr lang="en-US" sz="1800" dirty="0"/>
              <a:t>“You have provided a product that is very reliable. It is very easy to implement, and it just works … In a disaster recovery scenario, I have full confidence in restoring a backup.”</a:t>
            </a:r>
          </a:p>
          <a:p>
            <a:pPr marL="0" indent="0">
              <a:buNone/>
            </a:pPr>
            <a:endParaRPr lang="en-CA" dirty="0"/>
          </a:p>
        </p:txBody>
      </p:sp>
      <p:sp>
        <p:nvSpPr>
          <p:cNvPr id="12" name="Rectangle: Rounded Corners 11">
            <a:extLst>
              <a:ext uri="{FF2B5EF4-FFF2-40B4-BE49-F238E27FC236}">
                <a16:creationId xmlns:a16="http://schemas.microsoft.com/office/drawing/2014/main" id="{C0ED44DD-9AE9-BAFD-48C2-A630C2EC39E5}"/>
              </a:ext>
            </a:extLst>
          </p:cNvPr>
          <p:cNvSpPr/>
          <p:nvPr/>
        </p:nvSpPr>
        <p:spPr>
          <a:xfrm>
            <a:off x="1213070" y="4778160"/>
            <a:ext cx="4022121" cy="1014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Placeholder 9">
            <a:extLst>
              <a:ext uri="{FF2B5EF4-FFF2-40B4-BE49-F238E27FC236}">
                <a16:creationId xmlns:a16="http://schemas.microsoft.com/office/drawing/2014/main" id="{C4E71F4E-0CFF-6372-5DE9-25607A766C77}"/>
              </a:ext>
            </a:extLst>
          </p:cNvPr>
          <p:cNvSpPr txBox="1">
            <a:spLocks/>
          </p:cNvSpPr>
          <p:nvPr/>
        </p:nvSpPr>
        <p:spPr>
          <a:xfrm>
            <a:off x="1804138" y="5037728"/>
            <a:ext cx="2023924" cy="71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dirty="0">
                <a:solidFill>
                  <a:schemeClr val="tx1"/>
                </a:solidFill>
              </a:rPr>
              <a:t>Brett Casterton</a:t>
            </a:r>
            <a:r>
              <a:rPr lang="en-GB" sz="1500" dirty="0">
                <a:solidFill>
                  <a:schemeClr val="tx1"/>
                </a:solidFill>
              </a:rPr>
              <a:t>, </a:t>
            </a:r>
            <a:br>
              <a:rPr lang="en-GB" sz="1500" dirty="0">
                <a:solidFill>
                  <a:schemeClr val="tx1"/>
                </a:solidFill>
              </a:rPr>
            </a:br>
            <a:r>
              <a:rPr lang="en-GB" sz="1400" dirty="0">
                <a:solidFill>
                  <a:schemeClr val="tx1"/>
                </a:solidFill>
              </a:rPr>
              <a:t>Technical Director</a:t>
            </a:r>
            <a:endParaRPr lang="en-MT" sz="1400" dirty="0">
              <a:solidFill>
                <a:schemeClr val="tx1"/>
              </a:solidFill>
            </a:endParaRPr>
          </a:p>
        </p:txBody>
      </p:sp>
      <p:pic>
        <p:nvPicPr>
          <p:cNvPr id="11" name="Picture 10" descr="A close up of a logo&#10;&#10;Description automatically generated">
            <a:extLst>
              <a:ext uri="{FF2B5EF4-FFF2-40B4-BE49-F238E27FC236}">
                <a16:creationId xmlns:a16="http://schemas.microsoft.com/office/drawing/2014/main" id="{0349E4B4-B66E-CFB5-25D2-773503321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728" y="4958323"/>
            <a:ext cx="1087173" cy="525160"/>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177409B-EBAB-5F9E-4287-F7E2E88D1644}"/>
              </a:ext>
            </a:extLst>
          </p:cNvPr>
          <p:cNvPicPr>
            <a:picLocks noChangeAspect="1"/>
          </p:cNvPicPr>
          <p:nvPr/>
        </p:nvPicPr>
        <p:blipFill rotWithShape="1">
          <a:blip r:embed="rId3">
            <a:extLst>
              <a:ext uri="{28A0092B-C50C-407E-A947-70E740481C1C}">
                <a14:useLocalDpi xmlns:a14="http://schemas.microsoft.com/office/drawing/2010/main" val="0"/>
              </a:ext>
            </a:extLst>
          </a:blip>
          <a:srcRect l="6131" t="3253" r="2507" b="5385"/>
          <a:stretch/>
        </p:blipFill>
        <p:spPr>
          <a:xfrm>
            <a:off x="473986" y="4630161"/>
            <a:ext cx="1213754" cy="1213754"/>
          </a:xfrm>
          <a:prstGeom prst="ellipse">
            <a:avLst/>
          </a:prstGeom>
          <a:ln w="28575">
            <a:solidFill>
              <a:schemeClr val="bg1"/>
            </a:solidFill>
          </a:ln>
        </p:spPr>
      </p:pic>
      <p:sp>
        <p:nvSpPr>
          <p:cNvPr id="13" name="Rectangle: Rounded Corners 12">
            <a:extLst>
              <a:ext uri="{FF2B5EF4-FFF2-40B4-BE49-F238E27FC236}">
                <a16:creationId xmlns:a16="http://schemas.microsoft.com/office/drawing/2014/main" id="{FA50B386-B4F9-CE4F-6B8F-9FCCBE396274}"/>
              </a:ext>
            </a:extLst>
          </p:cNvPr>
          <p:cNvSpPr/>
          <p:nvPr/>
        </p:nvSpPr>
        <p:spPr>
          <a:xfrm>
            <a:off x="6620960" y="4736407"/>
            <a:ext cx="5097054" cy="1014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12">
            <a:extLst>
              <a:ext uri="{FF2B5EF4-FFF2-40B4-BE49-F238E27FC236}">
                <a16:creationId xmlns:a16="http://schemas.microsoft.com/office/drawing/2014/main" id="{07A79E02-A194-65B0-44AD-1C6A8B25F27A}"/>
              </a:ext>
            </a:extLst>
          </p:cNvPr>
          <p:cNvSpPr txBox="1">
            <a:spLocks/>
          </p:cNvSpPr>
          <p:nvPr/>
        </p:nvSpPr>
        <p:spPr>
          <a:xfrm>
            <a:off x="7516084" y="4860943"/>
            <a:ext cx="2730336" cy="71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dirty="0">
                <a:solidFill>
                  <a:schemeClr val="tx1"/>
                </a:solidFill>
              </a:rPr>
              <a:t>Ed Klotz</a:t>
            </a:r>
            <a:r>
              <a:rPr lang="en-GB" sz="1500" dirty="0">
                <a:solidFill>
                  <a:schemeClr val="tx1"/>
                </a:solidFill>
              </a:rPr>
              <a:t>, </a:t>
            </a:r>
            <a:br>
              <a:rPr lang="en-GB" sz="1500" dirty="0">
                <a:solidFill>
                  <a:schemeClr val="tx1"/>
                </a:solidFill>
              </a:rPr>
            </a:br>
            <a:r>
              <a:rPr lang="en-GB" sz="1400" dirty="0">
                <a:solidFill>
                  <a:schemeClr val="tx1"/>
                </a:solidFill>
              </a:rPr>
              <a:t>Co-Founder and Vice Present of Design &amp; Implementation</a:t>
            </a:r>
            <a:endParaRPr lang="en-MT" sz="1400" dirty="0">
              <a:solidFill>
                <a:schemeClr val="tx1"/>
              </a:solidFill>
            </a:endParaRPr>
          </a:p>
        </p:txBody>
      </p:sp>
      <p:pic>
        <p:nvPicPr>
          <p:cNvPr id="6" name="Picture 2">
            <a:extLst>
              <a:ext uri="{FF2B5EF4-FFF2-40B4-BE49-F238E27FC236}">
                <a16:creationId xmlns:a16="http://schemas.microsoft.com/office/drawing/2014/main" id="{A4722B4D-FDBE-3259-9123-A3CBC9B3A8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1" t="15381" r="18048" b="17543"/>
          <a:stretch/>
        </p:blipFill>
        <p:spPr bwMode="auto">
          <a:xfrm>
            <a:off x="6131115" y="4637387"/>
            <a:ext cx="1213754" cy="1212222"/>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607BFCC-8A81-763A-23DF-2D471075D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6419" y="5139547"/>
            <a:ext cx="1243790" cy="315094"/>
          </a:xfrm>
          <a:prstGeom prst="rect">
            <a:avLst/>
          </a:prstGeom>
        </p:spPr>
      </p:pic>
      <p:sp>
        <p:nvSpPr>
          <p:cNvPr id="14" name="TextBox 13">
            <a:extLst>
              <a:ext uri="{FF2B5EF4-FFF2-40B4-BE49-F238E27FC236}">
                <a16:creationId xmlns:a16="http://schemas.microsoft.com/office/drawing/2014/main" id="{76BE8C5B-562D-2B28-9B6B-F15A97D087F2}"/>
              </a:ext>
            </a:extLst>
          </p:cNvPr>
          <p:cNvSpPr txBox="1"/>
          <p:nvPr/>
        </p:nvSpPr>
        <p:spPr>
          <a:xfrm>
            <a:off x="384777" y="6178843"/>
            <a:ext cx="11383096" cy="395365"/>
          </a:xfrm>
          <a:prstGeom prst="rect">
            <a:avLst/>
          </a:prstGeom>
          <a:noFill/>
        </p:spPr>
        <p:txBody>
          <a:bodyPr wrap="square" rtlCol="0">
            <a:spAutoFit/>
          </a:bodyPr>
          <a:lstStyle/>
          <a:p>
            <a:pPr algn="ctr">
              <a:lnSpc>
                <a:spcPts val="2600"/>
              </a:lnSpc>
              <a:spcBef>
                <a:spcPts val="1000"/>
              </a:spcBef>
              <a:buSzPct val="90000"/>
            </a:pPr>
            <a:r>
              <a:rPr lang="en-CA" dirty="0">
                <a:solidFill>
                  <a:schemeClr val="tx2"/>
                </a:solidFill>
              </a:rPr>
              <a:t>… and we get a lot of love from the </a:t>
            </a:r>
            <a:r>
              <a:rPr lang="en-CA" dirty="0" err="1">
                <a:solidFill>
                  <a:schemeClr val="tx2"/>
                </a:solidFill>
              </a:rPr>
              <a:t>SpiceWorks</a:t>
            </a:r>
            <a:r>
              <a:rPr lang="en-CA" dirty="0">
                <a:solidFill>
                  <a:schemeClr val="tx2"/>
                </a:solidFill>
              </a:rPr>
              <a:t> community too – </a:t>
            </a:r>
            <a:r>
              <a:rPr lang="en-CA" dirty="0">
                <a:solidFill>
                  <a:schemeClr val="tx2"/>
                </a:solidFill>
                <a:hlinkClick r:id="rId6">
                  <a:extLst>
                    <a:ext uri="{A12FA001-AC4F-418D-AE19-62706E023703}">
                      <ahyp:hlinkClr xmlns:ahyp="http://schemas.microsoft.com/office/drawing/2018/hyperlinkcolor" val="tx"/>
                    </a:ext>
                  </a:extLst>
                </a:hlinkClick>
              </a:rPr>
              <a:t>more than 160 five-star reviews</a:t>
            </a:r>
            <a:endParaRPr lang="en-CA" dirty="0">
              <a:solidFill>
                <a:schemeClr val="tx2"/>
              </a:solidFill>
            </a:endParaRPr>
          </a:p>
        </p:txBody>
      </p:sp>
    </p:spTree>
    <p:extLst>
      <p:ext uri="{BB962C8B-B14F-4D97-AF65-F5344CB8AC3E}">
        <p14:creationId xmlns:p14="http://schemas.microsoft.com/office/powerpoint/2010/main" val="224033669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8068C-001B-771A-BC10-67E7146949F4}"/>
              </a:ext>
            </a:extLst>
          </p:cNvPr>
          <p:cNvSpPr>
            <a:spLocks noGrp="1"/>
          </p:cNvSpPr>
          <p:nvPr>
            <p:ph idx="14"/>
          </p:nvPr>
        </p:nvSpPr>
        <p:spPr>
          <a:xfrm>
            <a:off x="404091" y="1638069"/>
            <a:ext cx="11383096" cy="712162"/>
          </a:xfrm>
        </p:spPr>
        <p:txBody>
          <a:bodyPr/>
          <a:lstStyle/>
          <a:p>
            <a:r>
              <a:rPr lang="en-US" sz="2800" dirty="0"/>
              <a:t>REVIEWERS &amp; PARTNERS RAVE ABOUT US…</a:t>
            </a:r>
          </a:p>
          <a:p>
            <a:endParaRPr lang="en-CA" dirty="0"/>
          </a:p>
        </p:txBody>
      </p:sp>
      <p:sp>
        <p:nvSpPr>
          <p:cNvPr id="4" name="Text Placeholder 3">
            <a:extLst>
              <a:ext uri="{FF2B5EF4-FFF2-40B4-BE49-F238E27FC236}">
                <a16:creationId xmlns:a16="http://schemas.microsoft.com/office/drawing/2014/main" id="{30FC45DB-E083-5119-3498-40C23984205D}"/>
              </a:ext>
            </a:extLst>
          </p:cNvPr>
          <p:cNvSpPr>
            <a:spLocks noGrp="1"/>
          </p:cNvSpPr>
          <p:nvPr>
            <p:ph type="body" sz="quarter" idx="17"/>
          </p:nvPr>
        </p:nvSpPr>
        <p:spPr>
          <a:xfrm>
            <a:off x="404091" y="2574925"/>
            <a:ext cx="5691909" cy="2017172"/>
          </a:xfrm>
        </p:spPr>
        <p:txBody>
          <a:bodyPr/>
          <a:lstStyle/>
          <a:p>
            <a:pPr marL="0" indent="0">
              <a:lnSpc>
                <a:spcPct val="120000"/>
              </a:lnSpc>
              <a:buNone/>
            </a:pPr>
            <a:r>
              <a:rPr lang="en-US" sz="1800" dirty="0" err="1"/>
              <a:t>Québécom</a:t>
            </a:r>
            <a:r>
              <a:rPr lang="en-US" sz="1800" dirty="0"/>
              <a:t> needed more efficient backup solution to replace the one they’d had and they picked Altaro VM Backup due to its customer service and because, in their words, it’s a:</a:t>
            </a:r>
          </a:p>
          <a:p>
            <a:pPr marL="0" indent="0">
              <a:lnSpc>
                <a:spcPct val="120000"/>
              </a:lnSpc>
              <a:buNone/>
            </a:pPr>
            <a:endParaRPr lang="en-US" sz="1800" dirty="0"/>
          </a:p>
        </p:txBody>
      </p:sp>
      <p:sp>
        <p:nvSpPr>
          <p:cNvPr id="5" name="Text Placeholder 4">
            <a:extLst>
              <a:ext uri="{FF2B5EF4-FFF2-40B4-BE49-F238E27FC236}">
                <a16:creationId xmlns:a16="http://schemas.microsoft.com/office/drawing/2014/main" id="{8432A355-5493-7193-0225-0865A3E94EB0}"/>
              </a:ext>
            </a:extLst>
          </p:cNvPr>
          <p:cNvSpPr>
            <a:spLocks noGrp="1"/>
          </p:cNvSpPr>
          <p:nvPr>
            <p:ph type="body" sz="quarter" idx="18"/>
          </p:nvPr>
        </p:nvSpPr>
        <p:spPr>
          <a:xfrm>
            <a:off x="6640555" y="2574925"/>
            <a:ext cx="4905002" cy="1645383"/>
          </a:xfrm>
        </p:spPr>
        <p:txBody>
          <a:bodyPr/>
          <a:lstStyle/>
          <a:p>
            <a:pPr marL="0" indent="0">
              <a:lnSpc>
                <a:spcPct val="120000"/>
              </a:lnSpc>
              <a:buNone/>
            </a:pPr>
            <a:r>
              <a:rPr lang="en-US" sz="1800" dirty="0">
                <a:latin typeface="+mj-lt"/>
              </a:rPr>
              <a:t>“Stress-free backup solution with cloud dashboard and easy setup of an offsite backup server.”</a:t>
            </a:r>
          </a:p>
        </p:txBody>
      </p:sp>
      <p:sp>
        <p:nvSpPr>
          <p:cNvPr id="12" name="Rectangle: Rounded Corners 11">
            <a:extLst>
              <a:ext uri="{FF2B5EF4-FFF2-40B4-BE49-F238E27FC236}">
                <a16:creationId xmlns:a16="http://schemas.microsoft.com/office/drawing/2014/main" id="{C0ED44DD-9AE9-BAFD-48C2-A630C2EC39E5}"/>
              </a:ext>
            </a:extLst>
          </p:cNvPr>
          <p:cNvSpPr/>
          <p:nvPr/>
        </p:nvSpPr>
        <p:spPr>
          <a:xfrm>
            <a:off x="2091771" y="4487674"/>
            <a:ext cx="7604889" cy="1645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Placeholder 9">
            <a:extLst>
              <a:ext uri="{FF2B5EF4-FFF2-40B4-BE49-F238E27FC236}">
                <a16:creationId xmlns:a16="http://schemas.microsoft.com/office/drawing/2014/main" id="{C4E71F4E-0CFF-6372-5DE9-25607A766C77}"/>
              </a:ext>
            </a:extLst>
          </p:cNvPr>
          <p:cNvSpPr txBox="1">
            <a:spLocks/>
          </p:cNvSpPr>
          <p:nvPr/>
        </p:nvSpPr>
        <p:spPr>
          <a:xfrm>
            <a:off x="4923946" y="4711265"/>
            <a:ext cx="4541602" cy="1348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1"/>
                </a:solidFill>
              </a:rPr>
              <a:t>Case study:  </a:t>
            </a:r>
            <a:r>
              <a:rPr lang="en-US" sz="1500" dirty="0" err="1">
                <a:solidFill>
                  <a:schemeClr val="tx1"/>
                </a:solidFill>
              </a:rPr>
              <a:t>Québécom</a:t>
            </a:r>
            <a:r>
              <a:rPr lang="en-US" sz="1500" dirty="0">
                <a:solidFill>
                  <a:schemeClr val="tx1"/>
                </a:solidFill>
              </a:rPr>
              <a:t> – </a:t>
            </a:r>
            <a:r>
              <a:rPr lang="en-US" sz="1500" dirty="0" err="1">
                <a:solidFill>
                  <a:schemeClr val="tx1"/>
                </a:solidFill>
              </a:rPr>
              <a:t>Hornetsecurity</a:t>
            </a:r>
            <a:r>
              <a:rPr lang="en-US" sz="1500" dirty="0">
                <a:solidFill>
                  <a:schemeClr val="tx1"/>
                </a:solidFill>
              </a:rPr>
              <a:t> Partner</a:t>
            </a:r>
          </a:p>
          <a:p>
            <a:pPr marL="0" indent="0">
              <a:buNone/>
            </a:pPr>
            <a:r>
              <a:rPr lang="en-US" sz="1500" b="1" dirty="0">
                <a:solidFill>
                  <a:schemeClr val="tx1"/>
                </a:solidFill>
              </a:rPr>
              <a:t>Industry: </a:t>
            </a:r>
            <a:r>
              <a:rPr lang="en-US" sz="1500" dirty="0">
                <a:solidFill>
                  <a:schemeClr val="tx1"/>
                </a:solidFill>
              </a:rPr>
              <a:t>IT services </a:t>
            </a:r>
          </a:p>
          <a:p>
            <a:pPr marL="0" indent="0">
              <a:buNone/>
            </a:pPr>
            <a:r>
              <a:rPr lang="en-US" sz="1500" b="1" dirty="0">
                <a:solidFill>
                  <a:schemeClr val="tx1"/>
                </a:solidFill>
              </a:rPr>
              <a:t>Employees: </a:t>
            </a:r>
            <a:r>
              <a:rPr lang="en-US" sz="1500" dirty="0">
                <a:solidFill>
                  <a:schemeClr val="tx1"/>
                </a:solidFill>
              </a:rPr>
              <a:t>10-20</a:t>
            </a:r>
          </a:p>
          <a:p>
            <a:pPr marL="0" indent="0">
              <a:buNone/>
            </a:pPr>
            <a:r>
              <a:rPr lang="en-US" sz="1500" b="1" dirty="0">
                <a:solidFill>
                  <a:schemeClr val="tx1"/>
                </a:solidFill>
              </a:rPr>
              <a:t>Interviewee: </a:t>
            </a:r>
            <a:r>
              <a:rPr lang="en-US" sz="1500" dirty="0">
                <a:solidFill>
                  <a:schemeClr val="tx1"/>
                </a:solidFill>
              </a:rPr>
              <a:t>Alexandre </a:t>
            </a:r>
            <a:r>
              <a:rPr lang="en-US" sz="1500" dirty="0" err="1">
                <a:solidFill>
                  <a:schemeClr val="tx1"/>
                </a:solidFill>
              </a:rPr>
              <a:t>Grenier</a:t>
            </a:r>
            <a:endParaRPr lang="en-US" sz="1500" dirty="0">
              <a:solidFill>
                <a:schemeClr val="tx1"/>
              </a:solidFill>
            </a:endParaRPr>
          </a:p>
        </p:txBody>
      </p:sp>
      <p:pic>
        <p:nvPicPr>
          <p:cNvPr id="20" name="Picture Placeholder 20" descr="A picture containing table&#10;&#10;Description automatically generated">
            <a:extLst>
              <a:ext uri="{FF2B5EF4-FFF2-40B4-BE49-F238E27FC236}">
                <a16:creationId xmlns:a16="http://schemas.microsoft.com/office/drawing/2014/main" id="{877507C9-6E58-5248-32C3-4A2D8FD28D9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731" b="18731"/>
          <a:stretch>
            <a:fillRect/>
          </a:stretch>
        </p:blipFill>
        <p:spPr>
          <a:xfrm>
            <a:off x="1920051" y="4794965"/>
            <a:ext cx="3367194" cy="1030800"/>
          </a:xfrm>
          <a:prstGeom prst="rect">
            <a:avLst/>
          </a:prstGeom>
        </p:spPr>
      </p:pic>
    </p:spTree>
    <p:extLst>
      <p:ext uri="{BB962C8B-B14F-4D97-AF65-F5344CB8AC3E}">
        <p14:creationId xmlns:p14="http://schemas.microsoft.com/office/powerpoint/2010/main" val="4124426417"/>
      </p:ext>
    </p:extLst>
  </p:cSld>
  <p:clrMapOvr>
    <a:masterClrMapping/>
  </p:clrMapOvr>
  <p:transition spd="slow">
    <p:push dir="u"/>
  </p:transition>
</p:sld>
</file>

<file path=ppt/theme/_rels/them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theme1.xml><?xml version="1.0" encoding="utf-8"?>
<a:theme xmlns:a="http://schemas.openxmlformats.org/drawingml/2006/main" name="Hintergrund Master">
  <a:themeElements>
    <a:clrScheme name="HORNET">
      <a:dk1>
        <a:srgbClr val="000000"/>
      </a:dk1>
      <a:lt1>
        <a:srgbClr val="FFFFFF"/>
      </a:lt1>
      <a:dk2>
        <a:srgbClr val="00A3DA"/>
      </a:dk2>
      <a:lt2>
        <a:srgbClr val="D71667"/>
      </a:lt2>
      <a:accent1>
        <a:srgbClr val="008072"/>
      </a:accent1>
      <a:accent2>
        <a:srgbClr val="F2B229"/>
      </a:accent2>
      <a:accent3>
        <a:srgbClr val="9A287C"/>
      </a:accent3>
      <a:accent4>
        <a:srgbClr val="C6D533"/>
      </a:accent4>
      <a:accent5>
        <a:srgbClr val="EB5D0B"/>
      </a:accent5>
      <a:accent6>
        <a:srgbClr val="DA000E"/>
      </a:accent6>
      <a:hlink>
        <a:srgbClr val="0563C1"/>
      </a:hlink>
      <a:folHlink>
        <a:srgbClr val="954F72"/>
      </a:folHlink>
    </a:clrScheme>
    <a:fontScheme name="Benutzerdefiniert 2">
      <a:majorFont>
        <a:latin typeface="Hornet SemiBold"/>
        <a:ea typeface=""/>
        <a:cs typeface=""/>
      </a:majorFont>
      <a:minorFont>
        <a:latin typeface="Hornet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324000" algn="l">
          <a:lnSpc>
            <a:spcPts val="2600"/>
          </a:lnSpc>
          <a:spcBef>
            <a:spcPts val="1000"/>
          </a:spcBef>
          <a:buSzPct val="90000"/>
          <a:buBlip>
            <a:blip xmlns:r="http://schemas.openxmlformats.org/officeDocument/2006/relationships" r:embed="rId1">
              <a:extLst>
                <a:ext uri="{96DAC541-7B7A-43D3-8B79-37D633B846F1}">
                  <asvg:svgBlip xmlns:asvg="http://schemas.microsoft.com/office/drawing/2016/SVG/main" r:embed="rId2"/>
                </a:ext>
              </a:extLst>
            </a:blip>
          </a:buBlip>
          <a:defRPr sz="1900" dirty="0">
            <a:solidFill>
              <a:schemeClr val="bg1"/>
            </a:solidFill>
            <a:latin typeface="Hornet" pitchFamily="2" charset="77"/>
          </a:defRPr>
        </a:defPPr>
      </a:lstStyle>
    </a:txDef>
  </a:objectDefaults>
  <a:extraClrSchemeLst/>
  <a:extLst>
    <a:ext uri="{05A4C25C-085E-4340-85A3-A5531E510DB2}">
      <thm15:themeFamily xmlns:thm15="http://schemas.microsoft.com/office/thememl/2012/main" name="PPT_MASTER_HSE" id="{207F9C60-6126-4FC8-BC4D-7ABCEBF1E3B6}" vid="{256007A8-F8D9-41AC-B529-EE3F437AA29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6231A1EFA334A9B342772C6EA6A97" ma:contentTypeVersion="12" ma:contentTypeDescription="Create a new document." ma:contentTypeScope="" ma:versionID="cdc34d12ccf77138be1b9b144b9c6ee7">
  <xsd:schema xmlns:xsd="http://www.w3.org/2001/XMLSchema" xmlns:xs="http://www.w3.org/2001/XMLSchema" xmlns:p="http://schemas.microsoft.com/office/2006/metadata/properties" xmlns:ns2="5573aef3-acfc-45c0-b01e-3a390488f424" xmlns:ns3="03545651-e7d3-40ab-9613-f1e99c1c4d9d" targetNamespace="http://schemas.microsoft.com/office/2006/metadata/properties" ma:root="true" ma:fieldsID="c6350cf1bdc968f797208d0612be6338" ns2:_="" ns3:_="">
    <xsd:import namespace="5573aef3-acfc-45c0-b01e-3a390488f424"/>
    <xsd:import namespace="03545651-e7d3-40ab-9613-f1e99c1c4d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3aef3-acfc-45c0-b01e-3a390488f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9a7feb-a168-474d-957f-b0123902d7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545651-e7d3-40ab-9613-f1e99c1c4d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e1a613e-fa0e-4558-bfe7-562213a162fe}" ma:internalName="TaxCatchAll" ma:showField="CatchAllData" ma:web="03545651-e7d3-40ab-9613-f1e99c1c4d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73aef3-acfc-45c0-b01e-3a390488f424">
      <Terms xmlns="http://schemas.microsoft.com/office/infopath/2007/PartnerControls"/>
    </lcf76f155ced4ddcb4097134ff3c332f>
    <TaxCatchAll xmlns="03545651-e7d3-40ab-9613-f1e99c1c4d9d" xsi:nil="true"/>
  </documentManagement>
</p:properties>
</file>

<file path=customXml/itemProps1.xml><?xml version="1.0" encoding="utf-8"?>
<ds:datastoreItem xmlns:ds="http://schemas.openxmlformats.org/officeDocument/2006/customXml" ds:itemID="{5AA3D932-1CDC-4CEB-A6AC-0749FA612C2B}"/>
</file>

<file path=customXml/itemProps2.xml><?xml version="1.0" encoding="utf-8"?>
<ds:datastoreItem xmlns:ds="http://schemas.openxmlformats.org/officeDocument/2006/customXml" ds:itemID="{F027C3C2-494B-4641-8F18-B78FA216B5D6}">
  <ds:schemaRefs>
    <ds:schemaRef ds:uri="http://schemas.microsoft.com/sharepoint/v3/contenttype/forms"/>
  </ds:schemaRefs>
</ds:datastoreItem>
</file>

<file path=customXml/itemProps3.xml><?xml version="1.0" encoding="utf-8"?>
<ds:datastoreItem xmlns:ds="http://schemas.openxmlformats.org/officeDocument/2006/customXml" ds:itemID="{7874B03F-A3BF-40A4-BF59-FCF51446A9E5}"/>
</file>

<file path=docProps/app.xml><?xml version="1.0" encoding="utf-8"?>
<Properties xmlns="http://schemas.openxmlformats.org/officeDocument/2006/extended-properties" xmlns:vt="http://schemas.openxmlformats.org/officeDocument/2006/docPropsVTypes">
  <Template>PPT_MASTER_HSE</Template>
  <TotalTime>0</TotalTime>
  <Words>1913</Words>
  <Application>Microsoft Office PowerPoint</Application>
  <PresentationFormat>Breitbild</PresentationFormat>
  <Paragraphs>153</Paragraphs>
  <Slides>27</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27</vt:i4>
      </vt:variant>
    </vt:vector>
  </HeadingPairs>
  <TitlesOfParts>
    <vt:vector size="38" baseType="lpstr">
      <vt:lpstr>Wingdings</vt:lpstr>
      <vt:lpstr>AvenirNext LT Pro Regular</vt:lpstr>
      <vt:lpstr>Hornet Regular</vt:lpstr>
      <vt:lpstr>Hornet Light</vt:lpstr>
      <vt:lpstr>Hornet</vt:lpstr>
      <vt:lpstr>Calibri</vt:lpstr>
      <vt:lpstr>Arial</vt:lpstr>
      <vt:lpstr>Avenir LT Std 35 Light</vt:lpstr>
      <vt:lpstr>Hornet SemiBold</vt:lpstr>
      <vt:lpstr>Courier New</vt:lpstr>
      <vt:lpstr>Hintergrund Master</vt:lpstr>
      <vt:lpstr>PowerPoint-Präsentation</vt:lpstr>
      <vt:lpstr>HORNETSECURIY’S ALTARO VM BACKUP FOR MSPS </vt:lpstr>
      <vt:lpstr>AGENDA</vt:lpstr>
      <vt:lpstr>PowerPoint-Präsentation</vt:lpstr>
      <vt:lpstr>PowerPoint-Präsentation</vt:lpstr>
      <vt:lpstr>BACKUP POWERHOUSE FOR MSPS</vt:lpstr>
      <vt:lpstr>50,000+ CUSTOMERS ARE USING OUR SOFTWARE</vt:lpstr>
      <vt:lpstr>PowerPoint-Präsentation</vt:lpstr>
      <vt:lpstr>PowerPoint-Präsentation</vt:lpstr>
      <vt:lpstr>PowerPoint-Präsentation</vt:lpstr>
      <vt:lpstr>VM BACKUP FOR MSPS</vt:lpstr>
      <vt:lpstr>OVERVIEW</vt:lpstr>
      <vt:lpstr>BENEFITS OF THE ALTARO VM BACKUP FOR MSPS PROGRAM</vt:lpstr>
      <vt:lpstr>BENEFITS OF THE ALTARO  VM BACKUP FOR MSPS PROGRAM</vt:lpstr>
      <vt:lpstr>BACKUPS EXECUTED THROUGH ALTARO VM BACKUP</vt:lpstr>
      <vt:lpstr>EVERYTHING YOU NEED IN A BACKUP SOLUTION:</vt:lpstr>
      <vt:lpstr>CLOUD BACKUP TO MS AZURE, AMAZON S3 AND WASABI Select the cloud storage provider you prefer</vt:lpstr>
      <vt:lpstr>ALTARO VM BACKUP FOR MSPS PRICING INFO  Most accessible price in the industry</vt:lpstr>
      <vt:lpstr>TAILORMADE FOR YOUR NEEDS</vt:lpstr>
      <vt:lpstr>PowerPoint-Präsentation</vt:lpstr>
      <vt:lpstr>OUTSTANDING 24/7 SUPPORT –  AT NO EXTRA COST</vt:lpstr>
      <vt:lpstr>24/7 SUPPORT – “THE BEST IN THE IT INDUSTRY”</vt:lpstr>
      <vt:lpstr>SIGNING UP &amp; CONTACTS</vt:lpstr>
      <vt:lpstr>CONTACTS &amp; RESOURCES</vt:lpstr>
      <vt:lpstr>NEXT STEPS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Costamagna</dc:creator>
  <cp:lastModifiedBy>Lisa Maudrich</cp:lastModifiedBy>
  <cp:revision>23</cp:revision>
  <dcterms:created xsi:type="dcterms:W3CDTF">2022-06-16T13:46:33Z</dcterms:created>
  <dcterms:modified xsi:type="dcterms:W3CDTF">2022-11-11T14:20:38Z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0x010100A0C6231A1EFA334A9B342772C6EA6A97</vt:lpwstr>
  </property>
</Properties>
</file>